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90" r:id="rId5"/>
    <p:sldMasterId id="2147493611" r:id="rId6"/>
    <p:sldMasterId id="2147493624" r:id="rId7"/>
    <p:sldMasterId id="2147493637" r:id="rId8"/>
    <p:sldMasterId id="2147493650" r:id="rId9"/>
    <p:sldMasterId id="2147493670" r:id="rId10"/>
  </p:sldMasterIdLst>
  <p:notesMasterIdLst>
    <p:notesMasterId r:id="rId99"/>
  </p:notesMasterIdLst>
  <p:handoutMasterIdLst>
    <p:handoutMasterId r:id="rId100"/>
  </p:handoutMasterIdLst>
  <p:sldIdLst>
    <p:sldId id="854" r:id="rId11"/>
    <p:sldId id="1047" r:id="rId12"/>
    <p:sldId id="1051" r:id="rId13"/>
    <p:sldId id="1208" r:id="rId14"/>
    <p:sldId id="1209" r:id="rId15"/>
    <p:sldId id="1210" r:id="rId16"/>
    <p:sldId id="2142532315" r:id="rId17"/>
    <p:sldId id="2142532316" r:id="rId18"/>
    <p:sldId id="1211" r:id="rId19"/>
    <p:sldId id="1144" r:id="rId20"/>
    <p:sldId id="1143" r:id="rId21"/>
    <p:sldId id="1146" r:id="rId22"/>
    <p:sldId id="1117" r:id="rId23"/>
    <p:sldId id="1212" r:id="rId24"/>
    <p:sldId id="2142532317" r:id="rId25"/>
    <p:sldId id="1198" r:id="rId26"/>
    <p:sldId id="1203" r:id="rId27"/>
    <p:sldId id="1204" r:id="rId28"/>
    <p:sldId id="1199" r:id="rId29"/>
    <p:sldId id="1200" r:id="rId30"/>
    <p:sldId id="1202" r:id="rId31"/>
    <p:sldId id="1205" r:id="rId32"/>
    <p:sldId id="863" r:id="rId33"/>
    <p:sldId id="2142532294" r:id="rId34"/>
    <p:sldId id="1206" r:id="rId35"/>
    <p:sldId id="2142532295" r:id="rId36"/>
    <p:sldId id="999" r:id="rId37"/>
    <p:sldId id="1000" r:id="rId38"/>
    <p:sldId id="944" r:id="rId39"/>
    <p:sldId id="945" r:id="rId40"/>
    <p:sldId id="948" r:id="rId41"/>
    <p:sldId id="859" r:id="rId42"/>
    <p:sldId id="947" r:id="rId43"/>
    <p:sldId id="946" r:id="rId44"/>
    <p:sldId id="2142532296" r:id="rId45"/>
    <p:sldId id="356" r:id="rId46"/>
    <p:sldId id="357" r:id="rId47"/>
    <p:sldId id="358" r:id="rId48"/>
    <p:sldId id="359" r:id="rId49"/>
    <p:sldId id="360" r:id="rId50"/>
    <p:sldId id="470" r:id="rId51"/>
    <p:sldId id="362" r:id="rId52"/>
    <p:sldId id="363" r:id="rId53"/>
    <p:sldId id="364" r:id="rId54"/>
    <p:sldId id="365" r:id="rId55"/>
    <p:sldId id="366" r:id="rId56"/>
    <p:sldId id="367" r:id="rId57"/>
    <p:sldId id="2142532297" r:id="rId58"/>
    <p:sldId id="1077" r:id="rId59"/>
    <p:sldId id="1078" r:id="rId60"/>
    <p:sldId id="984" r:id="rId61"/>
    <p:sldId id="985" r:id="rId62"/>
    <p:sldId id="1162" r:id="rId63"/>
    <p:sldId id="1112" r:id="rId64"/>
    <p:sldId id="300" r:id="rId65"/>
    <p:sldId id="408" r:id="rId66"/>
    <p:sldId id="1163" r:id="rId67"/>
    <p:sldId id="2142532298" r:id="rId68"/>
    <p:sldId id="2142532299" r:id="rId69"/>
    <p:sldId id="575" r:id="rId70"/>
    <p:sldId id="576" r:id="rId71"/>
    <p:sldId id="577" r:id="rId72"/>
    <p:sldId id="578" r:id="rId73"/>
    <p:sldId id="584" r:id="rId74"/>
    <p:sldId id="579" r:id="rId75"/>
    <p:sldId id="340" r:id="rId76"/>
    <p:sldId id="1249" r:id="rId77"/>
    <p:sldId id="1250" r:id="rId78"/>
    <p:sldId id="1254" r:id="rId79"/>
    <p:sldId id="350" r:id="rId80"/>
    <p:sldId id="351" r:id="rId81"/>
    <p:sldId id="352" r:id="rId82"/>
    <p:sldId id="353" r:id="rId83"/>
    <p:sldId id="354" r:id="rId84"/>
    <p:sldId id="2142532307" r:id="rId85"/>
    <p:sldId id="433" r:id="rId86"/>
    <p:sldId id="434" r:id="rId87"/>
    <p:sldId id="435" r:id="rId88"/>
    <p:sldId id="436" r:id="rId89"/>
    <p:sldId id="426" r:id="rId90"/>
    <p:sldId id="427" r:id="rId91"/>
    <p:sldId id="2142532309" r:id="rId92"/>
    <p:sldId id="2142532310" r:id="rId93"/>
    <p:sldId id="2142532312" r:id="rId94"/>
    <p:sldId id="2142532313" r:id="rId95"/>
    <p:sldId id="2142532314" r:id="rId96"/>
    <p:sldId id="648" r:id="rId97"/>
    <p:sldId id="452" r:id="rId9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509"/>
    <p:restoredTop sz="96793"/>
  </p:normalViewPr>
  <p:slideViewPr>
    <p:cSldViewPr snapToObjects="1">
      <p:cViewPr varScale="1">
        <p:scale>
          <a:sx n="209" d="100"/>
          <a:sy n="209" d="100"/>
        </p:scale>
        <p:origin x="1112"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2/17/23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2/17/23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E7261DA-54B3-4A93-9499-25636D9771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3011" name="Rectangle 2"/>
          <p:cNvSpPr>
            <a:spLocks noGrp="1" noRot="1" noChangeAspect="1" noChangeArrowheads="1" noTextEdit="1"/>
          </p:cNvSpPr>
          <p:nvPr>
            <p:ph type="sldImg"/>
          </p:nvPr>
        </p:nvSpPr>
        <p:spPr>
          <a:xfrm>
            <a:off x="1177925" y="695325"/>
            <a:ext cx="4641850" cy="3481388"/>
          </a:xfrm>
          <a:ln/>
        </p:spPr>
      </p:sp>
      <p:sp>
        <p:nvSpPr>
          <p:cNvPr id="4301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0624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9C4894-872D-48F9-9264-417C7C9B2E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xfrm>
            <a:off x="1177925" y="695325"/>
            <a:ext cx="4641850" cy="3481388"/>
          </a:xfrm>
          <a:ln/>
        </p:spPr>
      </p:sp>
      <p:sp>
        <p:nvSpPr>
          <p:cNvPr id="4710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7422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2E9D7F-36E5-47CB-BEF4-89802073A49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p:cNvSpPr>
            <a:spLocks noGrp="1" noRot="1" noChangeAspect="1" noChangeArrowheads="1" noTextEdit="1"/>
          </p:cNvSpPr>
          <p:nvPr>
            <p:ph type="sldImg"/>
          </p:nvPr>
        </p:nvSpPr>
        <p:spPr>
          <a:xfrm>
            <a:off x="1177925" y="695325"/>
            <a:ext cx="4641850" cy="3481388"/>
          </a:xfrm>
          <a:ln/>
        </p:spPr>
      </p:sp>
      <p:sp>
        <p:nvSpPr>
          <p:cNvPr id="4915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7508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5C1F8B-BDD5-4D70-8389-7FD988212B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xfrm>
            <a:off x="1177925" y="695325"/>
            <a:ext cx="4641850" cy="3481388"/>
          </a:xfrm>
          <a:ln/>
        </p:spPr>
      </p:sp>
      <p:sp>
        <p:nvSpPr>
          <p:cNvPr id="5120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13399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06991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58200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71531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E3BFCD-61F2-489C-9C66-EB1B41452C5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xfrm>
            <a:off x="404813" y="696913"/>
            <a:ext cx="6188075" cy="3481387"/>
          </a:xfrm>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88339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16E65DD-EF4C-40F9-B8A2-FC5391BB5F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E386D52D-B7F3-486C-8A04-B930DD0986D4}"/>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EE369836-416C-4229-8A8C-48ECA010C7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52694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99504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7D1A45DA-CA64-41FA-A1E8-AD1BAE08C0B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9438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A64DA130-9CE3-4E7D-9E7F-223297258F10}"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61</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2661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CBB2FFBC-ECC8-4E72-ACD7-AC5B3AC7D391}"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62</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4916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E733A54A-C6D5-44D3-B193-2B68843B2348}"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6064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35525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E57AE074-BB24-467C-A389-042288128DCE}"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70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4932D46-DD78-4BAB-BBDC-DC51872AF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4577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30899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E8ABFFE-D826-4EF9-B15D-4180085C23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39211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FA286EA-37A2-4E74-A5EA-47322F5F22B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87814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DF34FE36-22BB-471F-B5BA-20ABB5BF643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66F3D21-A5A9-4DF0-817E-313DA5AE0C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681DB7B-8BB9-428D-983D-60F2DF4639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61469615-0B6C-4E37-A5DC-FDCF4C566C3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8CB53E9A-4F1C-4562-B43B-B5CFB7E98B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2514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44953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06228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21396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3224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17656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92039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165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7D0D930-A2D8-469D-B052-FB82FC88E0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p:cNvSpPr>
            <a:spLocks noGrp="1" noRot="1" noChangeAspect="1" noChangeArrowheads="1" noTextEdit="1"/>
          </p:cNvSpPr>
          <p:nvPr>
            <p:ph type="sldImg"/>
          </p:nvPr>
        </p:nvSpPr>
        <p:spPr>
          <a:xfrm>
            <a:off x="1177925" y="695325"/>
            <a:ext cx="4641850" cy="3481388"/>
          </a:xfrm>
          <a:ln/>
        </p:spPr>
      </p:sp>
      <p:sp>
        <p:nvSpPr>
          <p:cNvPr id="3891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43503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4C8304-CA7E-484A-A59E-D08422FFDC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0963" name="Rectangle 2"/>
          <p:cNvSpPr>
            <a:spLocks noGrp="1" noRot="1" noChangeAspect="1" noChangeArrowheads="1" noTextEdit="1"/>
          </p:cNvSpPr>
          <p:nvPr>
            <p:ph type="sldImg"/>
          </p:nvPr>
        </p:nvSpPr>
        <p:spPr>
          <a:xfrm>
            <a:off x="1177925" y="695325"/>
            <a:ext cx="4641850" cy="3481388"/>
          </a:xfrm>
          <a:ln/>
        </p:spPr>
      </p:sp>
      <p:sp>
        <p:nvSpPr>
          <p:cNvPr id="4096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5668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861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9924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628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971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075672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34232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38320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912873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42456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5421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3555732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01683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5043679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97244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47564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194421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3633812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5672984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7569005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13106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3386016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634482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5981078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4303609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5324515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8342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12037451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2678490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15598834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99757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2/17/23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20412253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30862142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5015925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10930332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7689852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40094523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20846899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14563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31354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302888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2/17/23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8796626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9924857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4241038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2665340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4094311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8806281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540265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5271908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852648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2/17/23</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133173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2/17/23</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7710730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2/17/23</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1143690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2/17/23</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95125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2/17/23</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0960483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2/17/23</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0750331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2/17/23</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7912082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2/17/23</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8473878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2/17/23</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8105206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2/17/23</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2322056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2/17/23</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872787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63668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89718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49002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14937802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3539021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19518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4561899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97102725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6643402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065285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6641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7751335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37700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792485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111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image" Target="../media/image2.jpeg"/><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5: ER, Relational, SQL (IV),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 id="2147493588" r:id="rId9"/>
    <p:sldLayoutId id="2147493589"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1710558"/>
      </p:ext>
    </p:extLst>
  </p:cSld>
  <p:clrMap bg1="lt1" tx1="dk1" bg2="lt2" tx2="dk2" accent1="accent1" accent2="accent2" accent3="accent3" accent4="accent4" accent5="accent5" accent6="accent6" hlink="hlink" folHlink="folHlink"/>
  <p:sldLayoutIdLst>
    <p:sldLayoutId id="2147493591" r:id="rId1"/>
    <p:sldLayoutId id="2147493592" r:id="rId2"/>
    <p:sldLayoutId id="2147493593" r:id="rId3"/>
    <p:sldLayoutId id="2147493594" r:id="rId4"/>
    <p:sldLayoutId id="2147493595" r:id="rId5"/>
    <p:sldLayoutId id="2147493596" r:id="rId6"/>
    <p:sldLayoutId id="2147493597" r:id="rId7"/>
    <p:sldLayoutId id="2147493598" r:id="rId8"/>
    <p:sldLayoutId id="2147493599" r:id="rId9"/>
    <p:sldLayoutId id="2147493600" r:id="rId10"/>
    <p:sldLayoutId id="2147493601" r:id="rId11"/>
    <p:sldLayoutId id="214749360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9117056"/>
      </p:ext>
    </p:extLst>
  </p:cSld>
  <p:clrMap bg1="lt1" tx1="dk1" bg2="lt2" tx2="dk2" accent1="accent1" accent2="accent2" accent3="accent3" accent4="accent4" accent5="accent5" accent6="accent6" hlink="hlink" folHlink="folHlink"/>
  <p:sldLayoutIdLst>
    <p:sldLayoutId id="2147493612" r:id="rId1"/>
    <p:sldLayoutId id="2147493613" r:id="rId2"/>
    <p:sldLayoutId id="2147493614" r:id="rId3"/>
    <p:sldLayoutId id="2147493615" r:id="rId4"/>
    <p:sldLayoutId id="2147493616" r:id="rId5"/>
    <p:sldLayoutId id="2147493617" r:id="rId6"/>
    <p:sldLayoutId id="2147493618" r:id="rId7"/>
    <p:sldLayoutId id="2147493619" r:id="rId8"/>
    <p:sldLayoutId id="2147493620" r:id="rId9"/>
    <p:sldLayoutId id="2147493621" r:id="rId10"/>
    <p:sldLayoutId id="2147493622" r:id="rId11"/>
    <p:sldLayoutId id="214749362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7641519"/>
      </p:ext>
    </p:extLst>
  </p:cSld>
  <p:clrMap bg1="lt1" tx1="dk1" bg2="lt2" tx2="dk2" accent1="accent1" accent2="accent2" accent3="accent3" accent4="accent4" accent5="accent5" accent6="accent6" hlink="hlink" folHlink="folHlink"/>
  <p:sldLayoutIdLst>
    <p:sldLayoutId id="2147493625" r:id="rId1"/>
    <p:sldLayoutId id="2147493626" r:id="rId2"/>
    <p:sldLayoutId id="2147493627" r:id="rId3"/>
    <p:sldLayoutId id="2147493628" r:id="rId4"/>
    <p:sldLayoutId id="2147493629" r:id="rId5"/>
    <p:sldLayoutId id="2147493630" r:id="rId6"/>
    <p:sldLayoutId id="2147493631" r:id="rId7"/>
    <p:sldLayoutId id="2147493632" r:id="rId8"/>
    <p:sldLayoutId id="2147493633" r:id="rId9"/>
    <p:sldLayoutId id="2147493634" r:id="rId10"/>
    <p:sldLayoutId id="2147493635" r:id="rId11"/>
    <p:sldLayoutId id="214749363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4585208"/>
      </p:ext>
    </p:extLst>
  </p:cSld>
  <p:clrMap bg1="lt1" tx1="dk1" bg2="lt2" tx2="dk2" accent1="accent1" accent2="accent2" accent3="accent3" accent4="accent4" accent5="accent5" accent6="accent6" hlink="hlink" folHlink="folHlink"/>
  <p:sldLayoutIdLst>
    <p:sldLayoutId id="2147493638" r:id="rId1"/>
    <p:sldLayoutId id="2147493639" r:id="rId2"/>
    <p:sldLayoutId id="2147493640" r:id="rId3"/>
    <p:sldLayoutId id="2147493641" r:id="rId4"/>
    <p:sldLayoutId id="2147493642" r:id="rId5"/>
    <p:sldLayoutId id="2147493643" r:id="rId6"/>
    <p:sldLayoutId id="2147493644" r:id="rId7"/>
    <p:sldLayoutId id="2147493645" r:id="rId8"/>
    <p:sldLayoutId id="2147493646" r:id="rId9"/>
    <p:sldLayoutId id="2147493647" r:id="rId10"/>
    <p:sldLayoutId id="2147493648" r:id="rId11"/>
    <p:sldLayoutId id="214749364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930C750-AE18-EC43-9491-942A17C3900E}" type="datetimeFigureOut">
              <a:rPr lang="en-US" smtClean="0"/>
              <a:t>2/17/23</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365446791"/>
      </p:ext>
    </p:extLst>
  </p:cSld>
  <p:clrMap bg1="lt1" tx1="dk1" bg2="lt2" tx2="dk2" accent1="accent1" accent2="accent2" accent3="accent3" accent4="accent4" accent5="accent5" accent6="accent6" hlink="hlink" folHlink="folHlink"/>
  <p:sldLayoutIdLst>
    <p:sldLayoutId id="2147493651" r:id="rId1"/>
    <p:sldLayoutId id="2147493652" r:id="rId2"/>
    <p:sldLayoutId id="2147493653" r:id="rId3"/>
    <p:sldLayoutId id="2147493654" r:id="rId4"/>
    <p:sldLayoutId id="2147493655" r:id="rId5"/>
    <p:sldLayoutId id="2147493656" r:id="rId6"/>
    <p:sldLayoutId id="2147493657" r:id="rId7"/>
    <p:sldLayoutId id="2147493658" r:id="rId8"/>
    <p:sldLayoutId id="2147493659" r:id="rId9"/>
    <p:sldLayoutId id="2147493660" r:id="rId10"/>
    <p:sldLayoutId id="214749366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375581"/>
      </p:ext>
    </p:extLst>
  </p:cSld>
  <p:clrMap bg1="lt1" tx1="dk1" bg2="lt2" tx2="dk2" accent1="accent1" accent2="accent2" accent3="accent3" accent4="accent4" accent5="accent5" accent6="accent6" hlink="hlink" folHlink="folHlink"/>
  <p:sldLayoutIdLst>
    <p:sldLayoutId id="2147493671" r:id="rId1"/>
    <p:sldLayoutId id="2147493672" r:id="rId2"/>
    <p:sldLayoutId id="2147493673" r:id="rId3"/>
    <p:sldLayoutId id="2147493674" r:id="rId4"/>
    <p:sldLayoutId id="2147493675" r:id="rId5"/>
    <p:sldLayoutId id="2147493676" r:id="rId6"/>
    <p:sldLayoutId id="2147493677" r:id="rId7"/>
    <p:sldLayoutId id="2147493678" r:id="rId8"/>
    <p:sldLayoutId id="2147493679" r:id="rId9"/>
    <p:sldLayoutId id="2147493680" r:id="rId10"/>
    <p:sldLayoutId id="2147493681" r:id="rId11"/>
    <p:sldLayoutId id="2147493682" r:id="rId12"/>
    <p:sldLayoutId id="2147493683"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jeffreylancaster.github.io/game-of-thrones/"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Database_catalog"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60.xml"/><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1.xml"/></Relationships>
</file>

<file path=ppt/slides/_rels/slide6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8.xml"/><Relationship Id="rId1" Type="http://schemas.openxmlformats.org/officeDocument/2006/relationships/slideLayout" Target="../slideLayouts/slideLayout71.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9.xml"/><Relationship Id="rId1" Type="http://schemas.openxmlformats.org/officeDocument/2006/relationships/slideLayout" Target="../slideLayouts/slideLayout71.xml"/></Relationships>
</file>

<file path=ppt/slides/_rels/slide7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0.xml"/><Relationship Id="rId1" Type="http://schemas.openxmlformats.org/officeDocument/2006/relationships/slideLayout" Target="../slideLayouts/slideLayout71.xml"/></Relationships>
</file>

<file path=ppt/slides/_rels/slide7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1.xml"/><Relationship Id="rId1" Type="http://schemas.openxmlformats.org/officeDocument/2006/relationships/slideLayout" Target="../slideLayouts/slideLayout7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1.xml"/></Relationships>
</file>

<file path=ppt/slides/_rels/slide7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3.xml"/><Relationship Id="rId1" Type="http://schemas.openxmlformats.org/officeDocument/2006/relationships/slideLayout" Target="../slideLayouts/slideLayout7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1.xml"/></Relationships>
</file>

<file path=ppt/slides/_rels/slide7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8.xml"/></Relationships>
</file>

<file path=ppt/slides/_rels/slide7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7.xml"/><Relationship Id="rId1" Type="http://schemas.openxmlformats.org/officeDocument/2006/relationships/slideLayout" Target="../slideLayouts/slideLayout5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8.xml"/></Relationships>
</file>

<file path=ppt/slides/_rels/slide8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0.xml"/><Relationship Id="rId1" Type="http://schemas.openxmlformats.org/officeDocument/2006/relationships/slideLayout" Target="../slideLayouts/slideLayout48.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1.xml"/><Relationship Id="rId1" Type="http://schemas.openxmlformats.org/officeDocument/2006/relationships/slideLayout" Target="../slideLayouts/slideLayout48.xml"/><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2.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1" y="21545"/>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9050"/>
            <a:ext cx="9144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2023</a:t>
            </a:r>
            <a:br>
              <a:rPr lang="en-US" altLang="en-US" sz="2800" i="1" dirty="0"/>
            </a:br>
            <a:br>
              <a:rPr lang="en-US" altLang="en-US" sz="2800" i="1" dirty="0"/>
            </a:br>
            <a:r>
              <a:rPr lang="en-US" altLang="en-US" sz="2800" i="1" dirty="0"/>
              <a:t>Lecture 5: ER, Relational, SQL (IV)</a:t>
            </a:r>
            <a:br>
              <a:rPr lang="en-US" altLang="en-US" sz="2800" i="1" dirty="0"/>
            </a:br>
            <a:r>
              <a:rPr lang="en-US" altLang="en-US" sz="2800" i="1" dirty="0"/>
              <a:t>Applications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BEAFDF-B12F-9A4C-8C5A-7AC475890205}"/>
              </a:ext>
            </a:extLst>
          </p:cNvPr>
          <p:cNvSpPr>
            <a:spLocks noGrp="1"/>
          </p:cNvSpPr>
          <p:nvPr>
            <p:ph type="title"/>
          </p:nvPr>
        </p:nvSpPr>
        <p:spPr/>
        <p:txBody>
          <a:bodyPr/>
          <a:lstStyle/>
          <a:p>
            <a:r>
              <a:rPr lang="en-US" dirty="0"/>
              <a:t>Semi-Join</a:t>
            </a:r>
          </a:p>
        </p:txBody>
      </p:sp>
      <p:pic>
        <p:nvPicPr>
          <p:cNvPr id="4" name="Picture 3">
            <a:extLst>
              <a:ext uri="{FF2B5EF4-FFF2-40B4-BE49-F238E27FC236}">
                <a16:creationId xmlns:a16="http://schemas.microsoft.com/office/drawing/2014/main" id="{10630FFD-ED51-E546-B34B-4747FF8D7769}"/>
              </a:ext>
            </a:extLst>
          </p:cNvPr>
          <p:cNvPicPr>
            <a:picLocks noChangeAspect="1"/>
          </p:cNvPicPr>
          <p:nvPr/>
        </p:nvPicPr>
        <p:blipFill>
          <a:blip r:embed="rId2"/>
          <a:stretch>
            <a:fillRect/>
          </a:stretch>
        </p:blipFill>
        <p:spPr>
          <a:xfrm>
            <a:off x="269487" y="486755"/>
            <a:ext cx="8534400" cy="4169990"/>
          </a:xfrm>
          <a:prstGeom prst="rect">
            <a:avLst/>
          </a:prstGeom>
        </p:spPr>
      </p:pic>
    </p:spTree>
    <p:extLst>
      <p:ext uri="{BB962C8B-B14F-4D97-AF65-F5344CB8AC3E}">
        <p14:creationId xmlns:p14="http://schemas.microsoft.com/office/powerpoint/2010/main" val="940496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EDFC64F-8F1A-4644-BB86-B67DCF4D56CA}"/>
              </a:ext>
            </a:extLst>
          </p:cNvPr>
          <p:cNvSpPr>
            <a:spLocks noGrp="1"/>
          </p:cNvSpPr>
          <p:nvPr>
            <p:ph idx="1"/>
          </p:nvPr>
        </p:nvSpPr>
        <p:spPr>
          <a:xfrm>
            <a:off x="152400" y="3595932"/>
            <a:ext cx="8839200" cy="1033218"/>
          </a:xfrm>
        </p:spPr>
        <p:txBody>
          <a:bodyPr/>
          <a:lstStyle/>
          <a:p>
            <a:r>
              <a:rPr lang="en-US" dirty="0"/>
              <a:t>Well, that is crystal clear.</a:t>
            </a:r>
          </a:p>
          <a:p>
            <a:r>
              <a:rPr lang="en-US" dirty="0"/>
              <a:t>My head hurts every time I must remember this for that one slide every semester. But, this makes a cool exam question!</a:t>
            </a:r>
          </a:p>
        </p:txBody>
      </p:sp>
      <p:sp>
        <p:nvSpPr>
          <p:cNvPr id="3" name="Title 2">
            <a:extLst>
              <a:ext uri="{FF2B5EF4-FFF2-40B4-BE49-F238E27FC236}">
                <a16:creationId xmlns:a16="http://schemas.microsoft.com/office/drawing/2014/main" id="{C5A2306F-7ABD-4C45-B115-84488CC0BFB1}"/>
              </a:ext>
            </a:extLst>
          </p:cNvPr>
          <p:cNvSpPr>
            <a:spLocks noGrp="1"/>
          </p:cNvSpPr>
          <p:nvPr>
            <p:ph type="title"/>
          </p:nvPr>
        </p:nvSpPr>
        <p:spPr/>
        <p:txBody>
          <a:bodyPr/>
          <a:lstStyle/>
          <a:p>
            <a:r>
              <a:rPr lang="en-US" dirty="0"/>
              <a:t>Division</a:t>
            </a:r>
          </a:p>
        </p:txBody>
      </p:sp>
      <p:pic>
        <p:nvPicPr>
          <p:cNvPr id="4" name="Picture 3">
            <a:extLst>
              <a:ext uri="{FF2B5EF4-FFF2-40B4-BE49-F238E27FC236}">
                <a16:creationId xmlns:a16="http://schemas.microsoft.com/office/drawing/2014/main" id="{DB5CAC5F-C882-704D-AB5E-195A0CAC4C54}"/>
              </a:ext>
            </a:extLst>
          </p:cNvPr>
          <p:cNvPicPr>
            <a:picLocks noChangeAspect="1"/>
          </p:cNvPicPr>
          <p:nvPr/>
        </p:nvPicPr>
        <p:blipFill>
          <a:blip r:embed="rId2"/>
          <a:stretch>
            <a:fillRect/>
          </a:stretch>
        </p:blipFill>
        <p:spPr>
          <a:xfrm>
            <a:off x="76200" y="471732"/>
            <a:ext cx="7416800" cy="3124200"/>
          </a:xfrm>
          <a:prstGeom prst="rect">
            <a:avLst/>
          </a:prstGeom>
        </p:spPr>
      </p:pic>
    </p:spTree>
    <p:extLst>
      <p:ext uri="{BB962C8B-B14F-4D97-AF65-F5344CB8AC3E}">
        <p14:creationId xmlns:p14="http://schemas.microsoft.com/office/powerpoint/2010/main" val="1725524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D3D286-6A4B-7F4D-99AE-7FAAE1DC38B5}"/>
              </a:ext>
            </a:extLst>
          </p:cNvPr>
          <p:cNvSpPr>
            <a:spLocks noGrp="1"/>
          </p:cNvSpPr>
          <p:nvPr>
            <p:ph type="title"/>
          </p:nvPr>
        </p:nvSpPr>
        <p:spPr/>
        <p:txBody>
          <a:bodyPr/>
          <a:lstStyle/>
          <a:p>
            <a:r>
              <a:rPr lang="en-US" dirty="0"/>
              <a:t>Division</a:t>
            </a:r>
          </a:p>
        </p:txBody>
      </p:sp>
      <p:pic>
        <p:nvPicPr>
          <p:cNvPr id="4" name="Picture 3">
            <a:extLst>
              <a:ext uri="{FF2B5EF4-FFF2-40B4-BE49-F238E27FC236}">
                <a16:creationId xmlns:a16="http://schemas.microsoft.com/office/drawing/2014/main" id="{D2138F8C-5730-4446-A96A-E3EDF72DC900}"/>
              </a:ext>
            </a:extLst>
          </p:cNvPr>
          <p:cNvPicPr>
            <a:picLocks noChangeAspect="1"/>
          </p:cNvPicPr>
          <p:nvPr/>
        </p:nvPicPr>
        <p:blipFill>
          <a:blip r:embed="rId2"/>
          <a:stretch>
            <a:fillRect/>
          </a:stretch>
        </p:blipFill>
        <p:spPr>
          <a:xfrm>
            <a:off x="457200" y="510334"/>
            <a:ext cx="6683895" cy="4122832"/>
          </a:xfrm>
          <a:prstGeom prst="rect">
            <a:avLst/>
          </a:prstGeom>
        </p:spPr>
      </p:pic>
    </p:spTree>
    <p:extLst>
      <p:ext uri="{BB962C8B-B14F-4D97-AF65-F5344CB8AC3E}">
        <p14:creationId xmlns:p14="http://schemas.microsoft.com/office/powerpoint/2010/main" val="3086522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Applications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94916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22EFF3-95E7-AF0A-1B37-BD1E91AFC599}"/>
              </a:ext>
            </a:extLst>
          </p:cNvPr>
          <p:cNvSpPr/>
          <p:nvPr/>
        </p:nvSpPr>
        <p:spPr>
          <a:xfrm>
            <a:off x="0" y="438150"/>
            <a:ext cx="9144000" cy="4248150"/>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9621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REST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40332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DC0AF7-A6E6-F3FF-22C4-7A36C5F6B09B}"/>
              </a:ext>
            </a:extLst>
          </p:cNvPr>
          <p:cNvSpPr>
            <a:spLocks noGrp="1"/>
          </p:cNvSpPr>
          <p:nvPr>
            <p:ph idx="1"/>
          </p:nvPr>
        </p:nvSpPr>
        <p:spPr>
          <a:xfrm>
            <a:off x="152400" y="3840442"/>
            <a:ext cx="8839200" cy="788707"/>
          </a:xfrm>
        </p:spPr>
        <p:txBody>
          <a:bodyPr/>
          <a:lstStyle/>
          <a:p>
            <a:endParaRPr lang="en-US"/>
          </a:p>
        </p:txBody>
      </p:sp>
      <p:sp>
        <p:nvSpPr>
          <p:cNvPr id="3" name="Title 2">
            <a:extLst>
              <a:ext uri="{FF2B5EF4-FFF2-40B4-BE49-F238E27FC236}">
                <a16:creationId xmlns:a16="http://schemas.microsoft.com/office/drawing/2014/main" id="{6129A87C-CC7A-10EC-6366-3A5AEB92448F}"/>
              </a:ext>
            </a:extLst>
          </p:cNvPr>
          <p:cNvSpPr>
            <a:spLocks noGrp="1"/>
          </p:cNvSpPr>
          <p:nvPr>
            <p:ph type="title"/>
          </p:nvPr>
        </p:nvSpPr>
        <p:spPr/>
        <p:txBody>
          <a:bodyPr/>
          <a:lstStyle/>
          <a:p>
            <a:endParaRPr lang="en-US"/>
          </a:p>
        </p:txBody>
      </p:sp>
      <p:sp>
        <p:nvSpPr>
          <p:cNvPr id="4" name="Can 3">
            <a:extLst>
              <a:ext uri="{FF2B5EF4-FFF2-40B4-BE49-F238E27FC236}">
                <a16:creationId xmlns:a16="http://schemas.microsoft.com/office/drawing/2014/main" id="{5511BA5F-63D1-15B7-FD2E-79883F4889DB}"/>
              </a:ext>
            </a:extLst>
          </p:cNvPr>
          <p:cNvSpPr/>
          <p:nvPr/>
        </p:nvSpPr>
        <p:spPr>
          <a:xfrm>
            <a:off x="7391400" y="1428750"/>
            <a:ext cx="914400" cy="838200"/>
          </a:xfrm>
          <a:prstGeom prst="can">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2D8FC6C-A783-635F-8B93-2067B9E48EA7}"/>
              </a:ext>
            </a:extLst>
          </p:cNvPr>
          <p:cNvSpPr/>
          <p:nvPr/>
        </p:nvSpPr>
        <p:spPr>
          <a:xfrm>
            <a:off x="6019800" y="1508034"/>
            <a:ext cx="990600" cy="76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DBMS</a:t>
            </a:r>
            <a:br>
              <a:rPr lang="en-US" dirty="0"/>
            </a:br>
            <a:r>
              <a:rPr lang="en-US" dirty="0" err="1"/>
              <a:t>mysqld</a:t>
            </a:r>
            <a:endParaRPr lang="en-US" dirty="0"/>
          </a:p>
        </p:txBody>
      </p:sp>
      <p:cxnSp>
        <p:nvCxnSpPr>
          <p:cNvPr id="7" name="Straight Arrow Connector 6">
            <a:extLst>
              <a:ext uri="{FF2B5EF4-FFF2-40B4-BE49-F238E27FC236}">
                <a16:creationId xmlns:a16="http://schemas.microsoft.com/office/drawing/2014/main" id="{0254B21B-4309-59F4-3F94-459C084C24D8}"/>
              </a:ext>
            </a:extLst>
          </p:cNvPr>
          <p:cNvCxnSpPr>
            <a:stCxn id="5" idx="3"/>
            <a:endCxn id="4" idx="2"/>
          </p:cNvCxnSpPr>
          <p:nvPr/>
        </p:nvCxnSpPr>
        <p:spPr>
          <a:xfrm flipV="1">
            <a:off x="7010400" y="1847850"/>
            <a:ext cx="381000" cy="4118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Rounded Rectangle 7">
            <a:extLst>
              <a:ext uri="{FF2B5EF4-FFF2-40B4-BE49-F238E27FC236}">
                <a16:creationId xmlns:a16="http://schemas.microsoft.com/office/drawing/2014/main" id="{06B61CAB-3634-706C-4548-E8FA3F449718}"/>
              </a:ext>
            </a:extLst>
          </p:cNvPr>
          <p:cNvSpPr/>
          <p:nvPr/>
        </p:nvSpPr>
        <p:spPr>
          <a:xfrm>
            <a:off x="4191000" y="595176"/>
            <a:ext cx="1219200" cy="76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DataGrip</a:t>
            </a:r>
            <a:endParaRPr lang="en-US" dirty="0"/>
          </a:p>
        </p:txBody>
      </p:sp>
      <p:cxnSp>
        <p:nvCxnSpPr>
          <p:cNvPr id="10" name="Straight Arrow Connector 9">
            <a:extLst>
              <a:ext uri="{FF2B5EF4-FFF2-40B4-BE49-F238E27FC236}">
                <a16:creationId xmlns:a16="http://schemas.microsoft.com/office/drawing/2014/main" id="{73A30013-6E05-FBEF-FF3C-54A0D6630995}"/>
              </a:ext>
            </a:extLst>
          </p:cNvPr>
          <p:cNvCxnSpPr>
            <a:cxnSpLocks/>
            <a:stCxn id="8" idx="3"/>
          </p:cNvCxnSpPr>
          <p:nvPr/>
        </p:nvCxnSpPr>
        <p:spPr>
          <a:xfrm>
            <a:off x="5410200" y="976176"/>
            <a:ext cx="685800" cy="60497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Rounded Rectangle 12">
            <a:extLst>
              <a:ext uri="{FF2B5EF4-FFF2-40B4-BE49-F238E27FC236}">
                <a16:creationId xmlns:a16="http://schemas.microsoft.com/office/drawing/2014/main" id="{BB19C415-1EE3-138D-8E51-3A22A07DD446}"/>
              </a:ext>
            </a:extLst>
          </p:cNvPr>
          <p:cNvSpPr/>
          <p:nvPr/>
        </p:nvSpPr>
        <p:spPr>
          <a:xfrm>
            <a:off x="3752850" y="1713012"/>
            <a:ext cx="1638300" cy="76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CourseWorks</a:t>
            </a:r>
            <a:endParaRPr lang="en-US" dirty="0"/>
          </a:p>
        </p:txBody>
      </p:sp>
      <p:cxnSp>
        <p:nvCxnSpPr>
          <p:cNvPr id="14" name="Straight Arrow Connector 13">
            <a:extLst>
              <a:ext uri="{FF2B5EF4-FFF2-40B4-BE49-F238E27FC236}">
                <a16:creationId xmlns:a16="http://schemas.microsoft.com/office/drawing/2014/main" id="{55F39C2E-676F-56DE-D180-9E9F75B218C5}"/>
              </a:ext>
            </a:extLst>
          </p:cNvPr>
          <p:cNvCxnSpPr>
            <a:cxnSpLocks/>
            <a:stCxn id="13" idx="3"/>
            <a:endCxn id="5" idx="1"/>
          </p:cNvCxnSpPr>
          <p:nvPr/>
        </p:nvCxnSpPr>
        <p:spPr>
          <a:xfrm flipV="1">
            <a:off x="5391150" y="1889034"/>
            <a:ext cx="628650" cy="20497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8" name="Rounded Rectangle 17">
            <a:extLst>
              <a:ext uri="{FF2B5EF4-FFF2-40B4-BE49-F238E27FC236}">
                <a16:creationId xmlns:a16="http://schemas.microsoft.com/office/drawing/2014/main" id="{86C0AC35-DB49-A2D6-CB16-43FB5C4BB89F}"/>
              </a:ext>
            </a:extLst>
          </p:cNvPr>
          <p:cNvSpPr/>
          <p:nvPr/>
        </p:nvSpPr>
        <p:spPr>
          <a:xfrm>
            <a:off x="1306830" y="1733168"/>
            <a:ext cx="1219200" cy="76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Browser</a:t>
            </a:r>
          </a:p>
        </p:txBody>
      </p:sp>
      <p:cxnSp>
        <p:nvCxnSpPr>
          <p:cNvPr id="19" name="Straight Arrow Connector 18">
            <a:extLst>
              <a:ext uri="{FF2B5EF4-FFF2-40B4-BE49-F238E27FC236}">
                <a16:creationId xmlns:a16="http://schemas.microsoft.com/office/drawing/2014/main" id="{828C1A7B-BEE5-662F-D513-035E8BFD3CDE}"/>
              </a:ext>
            </a:extLst>
          </p:cNvPr>
          <p:cNvCxnSpPr>
            <a:cxnSpLocks/>
          </p:cNvCxnSpPr>
          <p:nvPr/>
        </p:nvCxnSpPr>
        <p:spPr>
          <a:xfrm>
            <a:off x="2513076" y="2144303"/>
            <a:ext cx="1239774" cy="4644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Can 20">
            <a:extLst>
              <a:ext uri="{FF2B5EF4-FFF2-40B4-BE49-F238E27FC236}">
                <a16:creationId xmlns:a16="http://schemas.microsoft.com/office/drawing/2014/main" id="{552BD464-B58A-81D7-D261-7F82E594D1B1}"/>
              </a:ext>
            </a:extLst>
          </p:cNvPr>
          <p:cNvSpPr/>
          <p:nvPr/>
        </p:nvSpPr>
        <p:spPr>
          <a:xfrm>
            <a:off x="7543800" y="2876551"/>
            <a:ext cx="914400" cy="838200"/>
          </a:xfrm>
          <a:prstGeom prst="can">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E8CF57DC-67FC-53F6-C357-222FA5E4A1E2}"/>
              </a:ext>
            </a:extLst>
          </p:cNvPr>
          <p:cNvSpPr/>
          <p:nvPr/>
        </p:nvSpPr>
        <p:spPr>
          <a:xfrm>
            <a:off x="3772662" y="2849843"/>
            <a:ext cx="1638300" cy="76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Web Server</a:t>
            </a:r>
          </a:p>
        </p:txBody>
      </p:sp>
      <p:cxnSp>
        <p:nvCxnSpPr>
          <p:cNvPr id="23" name="Straight Arrow Connector 22">
            <a:extLst>
              <a:ext uri="{FF2B5EF4-FFF2-40B4-BE49-F238E27FC236}">
                <a16:creationId xmlns:a16="http://schemas.microsoft.com/office/drawing/2014/main" id="{5D8E9131-DBB6-ED21-03D8-918A3BDE52E5}"/>
              </a:ext>
            </a:extLst>
          </p:cNvPr>
          <p:cNvCxnSpPr>
            <a:cxnSpLocks/>
            <a:endCxn id="21" idx="2"/>
          </p:cNvCxnSpPr>
          <p:nvPr/>
        </p:nvCxnSpPr>
        <p:spPr>
          <a:xfrm>
            <a:off x="5436870" y="3274901"/>
            <a:ext cx="2106930" cy="207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6EC1457-56BB-16A2-6164-E3A5AA499CEA}"/>
              </a:ext>
            </a:extLst>
          </p:cNvPr>
          <p:cNvCxnSpPr>
            <a:cxnSpLocks/>
            <a:stCxn id="18" idx="2"/>
          </p:cNvCxnSpPr>
          <p:nvPr/>
        </p:nvCxnSpPr>
        <p:spPr>
          <a:xfrm>
            <a:off x="1916430" y="2495168"/>
            <a:ext cx="1849374" cy="779733"/>
          </a:xfrm>
          <a:prstGeom prst="straightConnector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D9F70243-C272-2A5D-09F3-7982890F5E07}"/>
              </a:ext>
            </a:extLst>
          </p:cNvPr>
          <p:cNvSpPr txBox="1"/>
          <p:nvPr/>
        </p:nvSpPr>
        <p:spPr>
          <a:xfrm>
            <a:off x="2827881" y="1845981"/>
            <a:ext cx="636072" cy="369332"/>
          </a:xfrm>
          <a:prstGeom prst="rect">
            <a:avLst/>
          </a:prstGeom>
          <a:noFill/>
        </p:spPr>
        <p:txBody>
          <a:bodyPr wrap="none" rtlCol="0">
            <a:spAutoFit/>
          </a:bodyPr>
          <a:lstStyle/>
          <a:p>
            <a:r>
              <a:rPr lang="en-US" dirty="0"/>
              <a:t>REST</a:t>
            </a:r>
          </a:p>
        </p:txBody>
      </p:sp>
    </p:spTree>
    <p:extLst>
      <p:ext uri="{BB962C8B-B14F-4D97-AF65-F5344CB8AC3E}">
        <p14:creationId xmlns:p14="http://schemas.microsoft.com/office/powerpoint/2010/main" val="2342938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1242798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871341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W4111_002_2023_1: Lecture 5: ER, Relational, SQL (IV), Applications		© Donald F. Ferguson, 2023</a:t>
            </a:r>
            <a:endParaRPr lang="en-US" altLang="en-US" sz="80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extLst>
              <p:ext uri="{D42A27DB-BD31-4B8C-83A1-F6EECF244321}">
                <p14:modId xmlns:p14="http://schemas.microsoft.com/office/powerpoint/2010/main" val="921064168"/>
              </p:ext>
            </p:extLst>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br>
                        <a:rPr lang="en-US" sz="1400" dirty="0"/>
                      </a:br>
                      <a:endParaRPr lang="en-US" sz="1400" dirty="0"/>
                    </a:p>
                  </a:txBody>
                  <a:tcPr/>
                </a:tc>
                <a:tc>
                  <a:txBody>
                    <a:bodyPr/>
                    <a:lstStyle/>
                    <a:p>
                      <a:r>
                        <a:rPr lang="en-US" sz="1400" dirty="0"/>
                        <a:t>/people/21</a:t>
                      </a:r>
                    </a:p>
                    <a:p>
                      <a:endParaRPr lang="en-US" sz="1400" dirty="0"/>
                    </a:p>
                    <a:p>
                      <a:endParaRPr lang="en-US" sz="1400" dirty="0"/>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37940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0D7BE-6494-83A6-8C98-66AC8FBD0439}"/>
              </a:ext>
            </a:extLst>
          </p:cNvPr>
          <p:cNvSpPr>
            <a:spLocks noGrp="1"/>
          </p:cNvSpPr>
          <p:nvPr>
            <p:ph type="title"/>
          </p:nvPr>
        </p:nvSpPr>
        <p:spPr/>
        <p:txBody>
          <a:bodyPr/>
          <a:lstStyle/>
          <a:p>
            <a:r>
              <a:rPr lang="en-US" dirty="0"/>
              <a:t>Application Architecture</a:t>
            </a:r>
          </a:p>
        </p:txBody>
      </p:sp>
      <p:pic>
        <p:nvPicPr>
          <p:cNvPr id="5" name="Picture 4">
            <a:extLst>
              <a:ext uri="{FF2B5EF4-FFF2-40B4-BE49-F238E27FC236}">
                <a16:creationId xmlns:a16="http://schemas.microsoft.com/office/drawing/2014/main" id="{384BB8DD-B4D4-6818-2523-83256F6228C3}"/>
              </a:ext>
            </a:extLst>
          </p:cNvPr>
          <p:cNvPicPr>
            <a:picLocks noChangeAspect="1"/>
          </p:cNvPicPr>
          <p:nvPr/>
        </p:nvPicPr>
        <p:blipFill>
          <a:blip r:embed="rId2"/>
          <a:stretch>
            <a:fillRect/>
          </a:stretch>
        </p:blipFill>
        <p:spPr>
          <a:xfrm>
            <a:off x="304800" y="666750"/>
            <a:ext cx="7696200" cy="3211114"/>
          </a:xfrm>
          <a:prstGeom prst="rect">
            <a:avLst/>
          </a:prstGeom>
        </p:spPr>
      </p:pic>
    </p:spTree>
    <p:extLst>
      <p:ext uri="{BB962C8B-B14F-4D97-AF65-F5344CB8AC3E}">
        <p14:creationId xmlns:p14="http://schemas.microsoft.com/office/powerpoint/2010/main" val="3959748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04505A18-E3A8-CC4D-82B7-77D789F963F0}"/>
              </a:ext>
            </a:extLst>
          </p:cNvPr>
          <p:cNvSpPr>
            <a:spLocks noGrp="1"/>
          </p:cNvSpPr>
          <p:nvPr>
            <p:ph idx="1"/>
          </p:nvPr>
        </p:nvSpPr>
        <p:spPr>
          <a:prstGeom prst="rect">
            <a:avLst/>
          </a:prstGeom>
        </p:spPr>
        <p:txBody>
          <a:bodyPr vert="horz" lIns="91440" tIns="45720" rIns="91440" bIns="45720" rtlCol="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baseline="0">
                <a:solidFill>
                  <a:schemeClr val="tx1"/>
                </a:solidFill>
                <a:latin typeface="Calibri" panose="020F0502020204030204" pitchFamily="34" charset="0"/>
                <a:ea typeface="+mn-ea"/>
                <a:cs typeface="Calibri" panose="020F050202020403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kern="1200" baseline="0">
                <a:solidFill>
                  <a:schemeClr val="tx1"/>
                </a:solidFill>
                <a:latin typeface="Calibri" panose="020F0502020204030204" pitchFamily="34" charset="0"/>
                <a:ea typeface="+mn-ea"/>
                <a:cs typeface="Calibri" panose="020F050202020403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kern="1200" baseline="0">
                <a:solidFill>
                  <a:schemeClr val="tx1"/>
                </a:solidFill>
                <a:latin typeface="Calibri" panose="020F0502020204030204" pitchFamily="34" charset="0"/>
                <a:ea typeface="+mn-ea"/>
                <a:cs typeface="Calibri" panose="020F050202020403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1400" kern="1200" baseline="0">
                <a:solidFill>
                  <a:schemeClr val="tx1"/>
                </a:solidFill>
                <a:latin typeface="Calibri" panose="020F0502020204030204" pitchFamily="34" charset="0"/>
                <a:ea typeface="+mn-ea"/>
                <a:cs typeface="Calibri" panose="020F050202020403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1200" kern="120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sz="1400" dirty="0">
              <a:solidFill>
                <a:srgbClr val="00B050"/>
              </a:solidFill>
            </a:endParaRPr>
          </a:p>
        </p:txBody>
      </p:sp>
      <p:sp>
        <p:nvSpPr>
          <p:cNvPr id="5" name="Title 4">
            <a:extLst>
              <a:ext uri="{FF2B5EF4-FFF2-40B4-BE49-F238E27FC236}">
                <a16:creationId xmlns:a16="http://schemas.microsoft.com/office/drawing/2014/main" id="{BCC8A5FD-C05B-334D-B0E6-E1C5219A33AD}"/>
              </a:ext>
            </a:extLst>
          </p:cNvPr>
          <p:cNvSpPr>
            <a:spLocks noGrp="1"/>
          </p:cNvSpPr>
          <p:nvPr>
            <p:ph type="title"/>
          </p:nvPr>
        </p:nvSpPr>
        <p:spPr/>
        <p:txBody>
          <a:bodyPr/>
          <a:lstStyle/>
          <a:p>
            <a:r>
              <a:rPr lang="en-US" dirty="0"/>
              <a:t>Web Application Architecture</a:t>
            </a:r>
          </a:p>
        </p:txBody>
      </p:sp>
      <p:pic>
        <p:nvPicPr>
          <p:cNvPr id="7" name="Picture 6">
            <a:extLst>
              <a:ext uri="{FF2B5EF4-FFF2-40B4-BE49-F238E27FC236}">
                <a16:creationId xmlns:a16="http://schemas.microsoft.com/office/drawing/2014/main" id="{B1E6FCFD-6C5B-A845-BB20-2D33E9733635}"/>
              </a:ext>
            </a:extLst>
          </p:cNvPr>
          <p:cNvPicPr>
            <a:picLocks noChangeAspect="1"/>
          </p:cNvPicPr>
          <p:nvPr/>
        </p:nvPicPr>
        <p:blipFill>
          <a:blip r:embed="rId2"/>
          <a:stretch>
            <a:fillRect/>
          </a:stretch>
        </p:blipFill>
        <p:spPr>
          <a:xfrm>
            <a:off x="4670846" y="583545"/>
            <a:ext cx="4343400" cy="1608052"/>
          </a:xfrm>
          <a:prstGeom prst="rect">
            <a:avLst/>
          </a:prstGeom>
        </p:spPr>
      </p:pic>
      <p:sp>
        <p:nvSpPr>
          <p:cNvPr id="8" name="Rectangle 7">
            <a:extLst>
              <a:ext uri="{FF2B5EF4-FFF2-40B4-BE49-F238E27FC236}">
                <a16:creationId xmlns:a16="http://schemas.microsoft.com/office/drawing/2014/main" id="{7C4094F7-A07D-CA41-BA02-1E89183B4E11}"/>
              </a:ext>
            </a:extLst>
          </p:cNvPr>
          <p:cNvSpPr/>
          <p:nvPr/>
        </p:nvSpPr>
        <p:spPr>
          <a:xfrm>
            <a:off x="4798470" y="2106882"/>
            <a:ext cx="4292245" cy="246221"/>
          </a:xfrm>
          <a:prstGeom prst="rect">
            <a:avLst/>
          </a:prstGeom>
        </p:spPr>
        <p:txBody>
          <a:bodyPr wrap="square">
            <a:spAutoFit/>
          </a:bodyPr>
          <a:lstStyle/>
          <a:p>
            <a:r>
              <a:rPr lang="en-US" sz="1000" dirty="0"/>
              <a:t>https://</a:t>
            </a:r>
            <a:r>
              <a:rPr lang="en-US" sz="1000" dirty="0" err="1"/>
              <a:t>dzone.com</a:t>
            </a:r>
            <a:r>
              <a:rPr lang="en-US" sz="1000" dirty="0"/>
              <a:t>/articles/architectural-shift-in-web-applications-with-</a:t>
            </a:r>
            <a:r>
              <a:rPr lang="en-US" sz="1000" dirty="0" err="1"/>
              <a:t>emerg</a:t>
            </a:r>
            <a:endParaRPr lang="en-US" sz="1000" dirty="0"/>
          </a:p>
        </p:txBody>
      </p:sp>
      <p:pic>
        <p:nvPicPr>
          <p:cNvPr id="9" name="Picture 8">
            <a:extLst>
              <a:ext uri="{FF2B5EF4-FFF2-40B4-BE49-F238E27FC236}">
                <a16:creationId xmlns:a16="http://schemas.microsoft.com/office/drawing/2014/main" id="{6D19432E-D6DF-2B48-AF5F-675B54E2771E}"/>
              </a:ext>
            </a:extLst>
          </p:cNvPr>
          <p:cNvPicPr>
            <a:picLocks noChangeAspect="1"/>
          </p:cNvPicPr>
          <p:nvPr/>
        </p:nvPicPr>
        <p:blipFill>
          <a:blip r:embed="rId3"/>
          <a:stretch>
            <a:fillRect/>
          </a:stretch>
        </p:blipFill>
        <p:spPr>
          <a:xfrm>
            <a:off x="53287" y="512181"/>
            <a:ext cx="3397028" cy="1978534"/>
          </a:xfrm>
          <a:prstGeom prst="rect">
            <a:avLst/>
          </a:prstGeom>
        </p:spPr>
      </p:pic>
      <p:sp>
        <p:nvSpPr>
          <p:cNvPr id="10" name="Left Brace 9">
            <a:extLst>
              <a:ext uri="{FF2B5EF4-FFF2-40B4-BE49-F238E27FC236}">
                <a16:creationId xmlns:a16="http://schemas.microsoft.com/office/drawing/2014/main" id="{3E39380B-195F-304A-98A1-604991314D29}"/>
              </a:ext>
            </a:extLst>
          </p:cNvPr>
          <p:cNvSpPr/>
          <p:nvPr/>
        </p:nvSpPr>
        <p:spPr>
          <a:xfrm>
            <a:off x="4505885" y="583546"/>
            <a:ext cx="164962" cy="1835805"/>
          </a:xfrm>
          <a:prstGeom prst="leftBrace">
            <a:avLst>
              <a:gd name="adj1" fmla="val 8333"/>
              <a:gd name="adj2" fmla="val 5069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39AAA1AB-FF27-AF4F-BEB2-2F199FC0967B}"/>
              </a:ext>
            </a:extLst>
          </p:cNvPr>
          <p:cNvPicPr>
            <a:picLocks noChangeAspect="1"/>
          </p:cNvPicPr>
          <p:nvPr/>
        </p:nvPicPr>
        <p:blipFill>
          <a:blip r:embed="rId4"/>
          <a:stretch>
            <a:fillRect/>
          </a:stretch>
        </p:blipFill>
        <p:spPr>
          <a:xfrm>
            <a:off x="31439" y="2550570"/>
            <a:ext cx="4263690" cy="2107580"/>
          </a:xfrm>
          <a:prstGeom prst="rect">
            <a:avLst/>
          </a:prstGeom>
        </p:spPr>
      </p:pic>
      <p:sp>
        <p:nvSpPr>
          <p:cNvPr id="12" name="Right Arrow 11">
            <a:extLst>
              <a:ext uri="{FF2B5EF4-FFF2-40B4-BE49-F238E27FC236}">
                <a16:creationId xmlns:a16="http://schemas.microsoft.com/office/drawing/2014/main" id="{64598C58-4E9D-234B-9B77-CDBE2AC60532}"/>
              </a:ext>
            </a:extLst>
          </p:cNvPr>
          <p:cNvSpPr/>
          <p:nvPr/>
        </p:nvSpPr>
        <p:spPr>
          <a:xfrm>
            <a:off x="3509003" y="1404658"/>
            <a:ext cx="914400" cy="1935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45A3C6-0D1D-2947-8866-C91C7D45689F}"/>
              </a:ext>
            </a:extLst>
          </p:cNvPr>
          <p:cNvSpPr/>
          <p:nvPr/>
        </p:nvSpPr>
        <p:spPr>
          <a:xfrm>
            <a:off x="31440" y="2490715"/>
            <a:ext cx="4311961" cy="2167436"/>
          </a:xfrm>
          <a:prstGeom prst="rect">
            <a:avLst/>
          </a:prstGeom>
          <a:noFill/>
          <a:ln w="571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2B9F220-75AF-2B45-A6F2-9FB17C711937}"/>
              </a:ext>
            </a:extLst>
          </p:cNvPr>
          <p:cNvSpPr/>
          <p:nvPr/>
        </p:nvSpPr>
        <p:spPr>
          <a:xfrm>
            <a:off x="42363" y="2550569"/>
            <a:ext cx="4241843" cy="193579"/>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9155E1-CF4B-4E4B-8257-859F19A42B45}"/>
              </a:ext>
            </a:extLst>
          </p:cNvPr>
          <p:cNvSpPr/>
          <p:nvPr/>
        </p:nvSpPr>
        <p:spPr>
          <a:xfrm>
            <a:off x="77422" y="2876550"/>
            <a:ext cx="4241843" cy="1447800"/>
          </a:xfrm>
          <a:prstGeom prst="rect">
            <a:avLst/>
          </a:prstGeom>
          <a:noFill/>
          <a:ln w="571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A4687E7-DE92-4BDF-9381-E2F17B9AF6D6}"/>
              </a:ext>
            </a:extLst>
          </p:cNvPr>
          <p:cNvPicPr>
            <a:picLocks noChangeAspect="1"/>
          </p:cNvPicPr>
          <p:nvPr/>
        </p:nvPicPr>
        <p:blipFill>
          <a:blip r:embed="rId5"/>
          <a:stretch>
            <a:fillRect/>
          </a:stretch>
        </p:blipFill>
        <p:spPr>
          <a:xfrm>
            <a:off x="5596518" y="2603860"/>
            <a:ext cx="3245878" cy="1774532"/>
          </a:xfrm>
          <a:prstGeom prst="rect">
            <a:avLst/>
          </a:prstGeom>
        </p:spPr>
      </p:pic>
      <p:sp>
        <p:nvSpPr>
          <p:cNvPr id="3" name="TextBox 2">
            <a:extLst>
              <a:ext uri="{FF2B5EF4-FFF2-40B4-BE49-F238E27FC236}">
                <a16:creationId xmlns:a16="http://schemas.microsoft.com/office/drawing/2014/main" id="{084D829D-221B-BE40-D6B2-53DCB1CB6A1C}"/>
              </a:ext>
            </a:extLst>
          </p:cNvPr>
          <p:cNvSpPr txBox="1"/>
          <p:nvPr/>
        </p:nvSpPr>
        <p:spPr>
          <a:xfrm>
            <a:off x="4798470" y="3910170"/>
            <a:ext cx="1599284" cy="646331"/>
          </a:xfrm>
          <a:prstGeom prst="rect">
            <a:avLst/>
          </a:prstGeom>
          <a:noFill/>
        </p:spPr>
        <p:txBody>
          <a:bodyPr wrap="none" rtlCol="0">
            <a:spAutoFit/>
          </a:bodyPr>
          <a:lstStyle/>
          <a:p>
            <a:r>
              <a:rPr lang="en-US" dirty="0"/>
              <a:t>My Application</a:t>
            </a:r>
            <a:br>
              <a:rPr lang="en-US" dirty="0"/>
            </a:br>
            <a:r>
              <a:rPr lang="en-US" dirty="0"/>
              <a:t>Architecture</a:t>
            </a:r>
          </a:p>
        </p:txBody>
      </p:sp>
    </p:spTree>
    <p:extLst>
      <p:ext uri="{BB962C8B-B14F-4D97-AF65-F5344CB8AC3E}">
        <p14:creationId xmlns:p14="http://schemas.microsoft.com/office/powerpoint/2010/main" val="826091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4054E-7F55-1D5C-B8F2-C39896DD4908}"/>
              </a:ext>
            </a:extLst>
          </p:cNvPr>
          <p:cNvSpPr>
            <a:spLocks noGrp="1"/>
          </p:cNvSpPr>
          <p:nvPr>
            <p:ph type="title"/>
          </p:nvPr>
        </p:nvSpPr>
        <p:spPr/>
        <p:txBody>
          <a:bodyPr/>
          <a:lstStyle/>
          <a:p>
            <a:r>
              <a:rPr lang="en-US" dirty="0" err="1"/>
              <a:t>FastAPI</a:t>
            </a:r>
            <a:r>
              <a:rPr lang="en-US" dirty="0"/>
              <a:t> (https://</a:t>
            </a:r>
            <a:r>
              <a:rPr lang="en-US" dirty="0" err="1"/>
              <a:t>fastapi.tiangolo.com</a:t>
            </a:r>
            <a:r>
              <a:rPr lang="en-US" dirty="0"/>
              <a:t>/)</a:t>
            </a:r>
          </a:p>
        </p:txBody>
      </p:sp>
      <p:sp>
        <p:nvSpPr>
          <p:cNvPr id="2" name="Slide Number Placeholder 1">
            <a:extLst>
              <a:ext uri="{FF2B5EF4-FFF2-40B4-BE49-F238E27FC236}">
                <a16:creationId xmlns:a16="http://schemas.microsoft.com/office/drawing/2014/main" id="{52967671-45DD-349C-D33A-AE19228CB6C4}"/>
              </a:ext>
            </a:extLst>
          </p:cNvPr>
          <p:cNvSpPr>
            <a:spLocks noGrp="1"/>
          </p:cNvSpPr>
          <p:nvPr>
            <p:ph type="sldNum" sz="quarter" idx="4294967295"/>
          </p:nvPr>
        </p:nvSpPr>
        <p:spPr>
          <a:xfrm>
            <a:off x="0" y="0"/>
            <a:ext cx="0" cy="0"/>
          </a:xfrm>
        </p:spPr>
        <p:txBody>
          <a:bodyPr/>
          <a:lstStyle/>
          <a:p>
            <a:fld id="{F0D23093-2AB0-F74C-B865-1A12A15B650E}" type="slidenum">
              <a:rPr lang="en-US" smtClean="0"/>
              <a:pPr/>
              <a:t>24</a:t>
            </a:fld>
            <a:endParaRPr lang="en-US"/>
          </a:p>
        </p:txBody>
      </p:sp>
      <p:pic>
        <p:nvPicPr>
          <p:cNvPr id="5" name="Picture 4">
            <a:extLst>
              <a:ext uri="{FF2B5EF4-FFF2-40B4-BE49-F238E27FC236}">
                <a16:creationId xmlns:a16="http://schemas.microsoft.com/office/drawing/2014/main" id="{71E80930-5DCB-1699-E84F-D3280E07A460}"/>
              </a:ext>
            </a:extLst>
          </p:cNvPr>
          <p:cNvPicPr>
            <a:picLocks noChangeAspect="1"/>
          </p:cNvPicPr>
          <p:nvPr/>
        </p:nvPicPr>
        <p:blipFill>
          <a:blip r:embed="rId2"/>
          <a:stretch>
            <a:fillRect/>
          </a:stretch>
        </p:blipFill>
        <p:spPr>
          <a:xfrm>
            <a:off x="84414" y="603105"/>
            <a:ext cx="5364236" cy="3562507"/>
          </a:xfrm>
          <a:prstGeom prst="rect">
            <a:avLst/>
          </a:prstGeom>
        </p:spPr>
      </p:pic>
      <p:sp>
        <p:nvSpPr>
          <p:cNvPr id="7" name="TextBox 6">
            <a:extLst>
              <a:ext uri="{FF2B5EF4-FFF2-40B4-BE49-F238E27FC236}">
                <a16:creationId xmlns:a16="http://schemas.microsoft.com/office/drawing/2014/main" id="{B46F557B-4069-E522-0480-863D93A2F551}"/>
              </a:ext>
            </a:extLst>
          </p:cNvPr>
          <p:cNvSpPr txBox="1"/>
          <p:nvPr/>
        </p:nvSpPr>
        <p:spPr>
          <a:xfrm>
            <a:off x="170401" y="4320452"/>
            <a:ext cx="8516399" cy="276999"/>
          </a:xfrm>
          <a:prstGeom prst="rect">
            <a:avLst/>
          </a:prstGeom>
          <a:noFill/>
        </p:spPr>
        <p:txBody>
          <a:bodyPr wrap="square">
            <a:spAutoFit/>
          </a:bodyPr>
          <a:lstStyle/>
          <a:p>
            <a:r>
              <a:rPr lang="en-US" sz="1200" dirty="0"/>
              <a:t>Good get started tutorial: https://</a:t>
            </a:r>
            <a:r>
              <a:rPr lang="en-US" sz="1200" dirty="0" err="1"/>
              <a:t>python.plainenglish.io</a:t>
            </a:r>
            <a:r>
              <a:rPr lang="en-US" sz="1200" dirty="0"/>
              <a:t>/getting-started-with-fastapi-in-python-84d7aecc988f</a:t>
            </a:r>
          </a:p>
        </p:txBody>
      </p:sp>
    </p:spTree>
    <p:extLst>
      <p:ext uri="{BB962C8B-B14F-4D97-AF65-F5344CB8AC3E}">
        <p14:creationId xmlns:p14="http://schemas.microsoft.com/office/powerpoint/2010/main" val="3765216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2012A5-B34B-34FE-2876-0ABEC5B350F0}"/>
              </a:ext>
            </a:extLst>
          </p:cNvPr>
          <p:cNvSpPr>
            <a:spLocks noGrp="1"/>
          </p:cNvSpPr>
          <p:nvPr>
            <p:ph idx="1"/>
          </p:nvPr>
        </p:nvSpPr>
        <p:spPr/>
        <p:txBody>
          <a:bodyPr/>
          <a:lstStyle/>
          <a:p>
            <a:r>
              <a:rPr lang="en-US" dirty="0"/>
              <a:t>Application template structure:</a:t>
            </a:r>
          </a:p>
          <a:p>
            <a:pPr lvl="1"/>
            <a:r>
              <a:rPr lang="en-US" dirty="0"/>
              <a:t>/Users/</a:t>
            </a:r>
            <a:r>
              <a:rPr lang="en-US" dirty="0" err="1"/>
              <a:t>donaldferguson</a:t>
            </a:r>
            <a:r>
              <a:rPr lang="en-US" dirty="0"/>
              <a:t>/Dropbox/00NewProjects/W4111_FastApi_IMDB_Api</a:t>
            </a:r>
          </a:p>
          <a:p>
            <a:pPr lvl="1"/>
            <a:r>
              <a:rPr lang="en-US" dirty="0"/>
              <a:t>/Users/</a:t>
            </a:r>
            <a:r>
              <a:rPr lang="en-US" dirty="0" err="1"/>
              <a:t>donaldferguson</a:t>
            </a:r>
            <a:r>
              <a:rPr lang="en-US" dirty="0"/>
              <a:t>/Dropbox/00NewProjects/W4111_Project_UI</a:t>
            </a:r>
          </a:p>
          <a:p>
            <a:r>
              <a:rPr lang="en-US" dirty="0"/>
              <a:t>Walk through code.</a:t>
            </a:r>
          </a:p>
          <a:p>
            <a:r>
              <a:rPr lang="en-US" dirty="0"/>
              <a:t>Demo</a:t>
            </a:r>
          </a:p>
        </p:txBody>
      </p:sp>
      <p:sp>
        <p:nvSpPr>
          <p:cNvPr id="3" name="Title 2">
            <a:extLst>
              <a:ext uri="{FF2B5EF4-FFF2-40B4-BE49-F238E27FC236}">
                <a16:creationId xmlns:a16="http://schemas.microsoft.com/office/drawing/2014/main" id="{E4EA0A95-AE49-AA2F-B95F-C0E30CD12570}"/>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2871640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22EFF3-95E7-AF0A-1B37-BD1E91AFC599}"/>
              </a:ext>
            </a:extLst>
          </p:cNvPr>
          <p:cNvSpPr/>
          <p:nvPr/>
        </p:nvSpPr>
        <p:spPr>
          <a:xfrm>
            <a:off x="0" y="438150"/>
            <a:ext cx="9144000" cy="4248150"/>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9621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Engineering</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00122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E4E215-A941-2B4F-B071-9D73BD31503B}"/>
              </a:ext>
            </a:extLst>
          </p:cNvPr>
          <p:cNvSpPr>
            <a:spLocks noGrp="1"/>
          </p:cNvSpPr>
          <p:nvPr>
            <p:ph idx="1"/>
          </p:nvPr>
        </p:nvSpPr>
        <p:spPr>
          <a:xfrm>
            <a:off x="6781800" y="742950"/>
            <a:ext cx="2362200" cy="2133600"/>
          </a:xfrm>
        </p:spPr>
        <p:txBody>
          <a:bodyPr/>
          <a:lstStyle/>
          <a:p>
            <a:pPr marL="0" indent="0">
              <a:buNone/>
            </a:pPr>
            <a:r>
              <a:rPr lang="en-US" sz="1800" dirty="0"/>
              <a:t>The most common is</a:t>
            </a:r>
            <a:br>
              <a:rPr lang="en-US" sz="1800" dirty="0"/>
            </a:br>
            <a:r>
              <a:rPr lang="en-US" sz="1800" dirty="0"/>
              <a:t>meet-in-the-middle:</a:t>
            </a:r>
          </a:p>
          <a:p>
            <a:r>
              <a:rPr lang="en-US" sz="1800" dirty="0"/>
              <a:t>Top-down defines the end state.</a:t>
            </a:r>
          </a:p>
          <a:p>
            <a:r>
              <a:rPr lang="en-US" sz="1800" dirty="0"/>
              <a:t>Bottom-up defines how to get existing info there.</a:t>
            </a:r>
          </a:p>
          <a:p>
            <a:r>
              <a:rPr lang="en-US" sz="1800" dirty="0"/>
              <a:t>Top-down development adds</a:t>
            </a:r>
            <a:br>
              <a:rPr lang="en-US" sz="1800" dirty="0"/>
            </a:br>
            <a:r>
              <a:rPr lang="en-US" sz="1800" dirty="0"/>
              <a:t>new apps and info.</a:t>
            </a:r>
          </a:p>
        </p:txBody>
      </p:sp>
      <p:sp>
        <p:nvSpPr>
          <p:cNvPr id="3" name="Title 2">
            <a:extLst>
              <a:ext uri="{FF2B5EF4-FFF2-40B4-BE49-F238E27FC236}">
                <a16:creationId xmlns:a16="http://schemas.microsoft.com/office/drawing/2014/main" id="{B3C49511-3043-8348-A078-D3D37082DF88}"/>
              </a:ext>
            </a:extLst>
          </p:cNvPr>
          <p:cNvSpPr>
            <a:spLocks noGrp="1"/>
          </p:cNvSpPr>
          <p:nvPr>
            <p:ph type="title"/>
          </p:nvPr>
        </p:nvSpPr>
        <p:spPr/>
        <p:txBody>
          <a:bodyPr/>
          <a:lstStyle/>
          <a:p>
            <a:r>
              <a:rPr lang="en-US" dirty="0"/>
              <a:t>Top-Down and Bottom-Up Data Modeling</a:t>
            </a:r>
          </a:p>
        </p:txBody>
      </p:sp>
      <p:pic>
        <p:nvPicPr>
          <p:cNvPr id="5" name="Picture 4">
            <a:extLst>
              <a:ext uri="{FF2B5EF4-FFF2-40B4-BE49-F238E27FC236}">
                <a16:creationId xmlns:a16="http://schemas.microsoft.com/office/drawing/2014/main" id="{5508A0E0-E71D-5563-4337-C99F23BD65EA}"/>
              </a:ext>
            </a:extLst>
          </p:cNvPr>
          <p:cNvPicPr>
            <a:picLocks noChangeAspect="1"/>
          </p:cNvPicPr>
          <p:nvPr/>
        </p:nvPicPr>
        <p:blipFill>
          <a:blip r:embed="rId2"/>
          <a:stretch>
            <a:fillRect/>
          </a:stretch>
        </p:blipFill>
        <p:spPr>
          <a:xfrm>
            <a:off x="76200" y="491130"/>
            <a:ext cx="6629400" cy="4161240"/>
          </a:xfrm>
          <a:prstGeom prst="rect">
            <a:avLst/>
          </a:prstGeom>
        </p:spPr>
      </p:pic>
    </p:spTree>
    <p:extLst>
      <p:ext uri="{BB962C8B-B14F-4D97-AF65-F5344CB8AC3E}">
        <p14:creationId xmlns:p14="http://schemas.microsoft.com/office/powerpoint/2010/main" val="789385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56C226-3044-AE45-87F6-ED47069F85C4}"/>
              </a:ext>
            </a:extLst>
          </p:cNvPr>
          <p:cNvSpPr>
            <a:spLocks noGrp="1"/>
          </p:cNvSpPr>
          <p:nvPr>
            <p:ph type="title"/>
          </p:nvPr>
        </p:nvSpPr>
        <p:spPr/>
        <p:txBody>
          <a:bodyPr/>
          <a:lstStyle/>
          <a:p>
            <a:r>
              <a:rPr lang="en-US" dirty="0"/>
              <a:t>Bottom-Up: Game of Thrones and IMDB</a:t>
            </a:r>
          </a:p>
        </p:txBody>
      </p:sp>
      <p:sp>
        <p:nvSpPr>
          <p:cNvPr id="5" name="Content Placeholder 1">
            <a:extLst>
              <a:ext uri="{FF2B5EF4-FFF2-40B4-BE49-F238E27FC236}">
                <a16:creationId xmlns:a16="http://schemas.microsoft.com/office/drawing/2014/main" id="{14BDB685-E1FE-194D-9438-855D48684820}"/>
              </a:ext>
            </a:extLst>
          </p:cNvPr>
          <p:cNvSpPr txBox="1">
            <a:spLocks/>
          </p:cNvSpPr>
          <p:nvPr/>
        </p:nvSpPr>
        <p:spPr>
          <a:xfrm>
            <a:off x="76200" y="514350"/>
            <a:ext cx="2362201" cy="21336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t>Several files from IMDB:</a:t>
            </a:r>
          </a:p>
          <a:p>
            <a:pPr lvl="1"/>
            <a:r>
              <a:rPr lang="en-US" sz="1200" dirty="0"/>
              <a:t>Titles Basics</a:t>
            </a:r>
          </a:p>
          <a:p>
            <a:pPr lvl="1"/>
            <a:r>
              <a:rPr lang="en-US" sz="1200" dirty="0"/>
              <a:t>Titles AKAS</a:t>
            </a:r>
          </a:p>
          <a:p>
            <a:pPr lvl="1"/>
            <a:r>
              <a:rPr lang="en-US" sz="1200" dirty="0"/>
              <a:t>Titles Episodes</a:t>
            </a:r>
          </a:p>
          <a:p>
            <a:pPr lvl="1"/>
            <a:r>
              <a:rPr lang="en-US" sz="1200" dirty="0"/>
              <a:t>Titles Crews</a:t>
            </a:r>
          </a:p>
          <a:p>
            <a:pPr lvl="1"/>
            <a:r>
              <a:rPr lang="en-US" sz="1200" dirty="0"/>
              <a:t>Title Principals</a:t>
            </a:r>
          </a:p>
          <a:p>
            <a:pPr lvl="1"/>
            <a:r>
              <a:rPr lang="en-US" sz="1200" dirty="0"/>
              <a:t>Title Ratings</a:t>
            </a:r>
          </a:p>
          <a:p>
            <a:pPr lvl="1"/>
            <a:r>
              <a:rPr lang="en-US" sz="1200" dirty="0"/>
              <a:t>Name Basics</a:t>
            </a:r>
          </a:p>
          <a:p>
            <a:pPr lvl="1"/>
            <a:endParaRPr lang="en-US" sz="1200" dirty="0"/>
          </a:p>
        </p:txBody>
      </p:sp>
      <p:sp>
        <p:nvSpPr>
          <p:cNvPr id="6" name="Content Placeholder 1">
            <a:extLst>
              <a:ext uri="{FF2B5EF4-FFF2-40B4-BE49-F238E27FC236}">
                <a16:creationId xmlns:a16="http://schemas.microsoft.com/office/drawing/2014/main" id="{AF13A0D0-52AE-7E43-B1A7-D8FF9E34EF2E}"/>
              </a:ext>
            </a:extLst>
          </p:cNvPr>
          <p:cNvSpPr txBox="1">
            <a:spLocks/>
          </p:cNvSpPr>
          <p:nvPr/>
        </p:nvSpPr>
        <p:spPr>
          <a:xfrm>
            <a:off x="148507" y="2498558"/>
            <a:ext cx="3029953" cy="21336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t>Game of Thrones:</a:t>
            </a:r>
            <a:br>
              <a:rPr lang="en-US" sz="1400" dirty="0"/>
            </a:br>
            <a:r>
              <a:rPr lang="en-US" sz="1000" dirty="0"/>
              <a:t>(https://</a:t>
            </a:r>
            <a:r>
              <a:rPr lang="en-US" sz="1000" dirty="0" err="1"/>
              <a:t>jeffreylancaster.github.io</a:t>
            </a:r>
            <a:r>
              <a:rPr lang="en-US" sz="1000" dirty="0"/>
              <a:t>/game-of-thrones/)</a:t>
            </a:r>
          </a:p>
          <a:p>
            <a:pPr lvl="1"/>
            <a:r>
              <a:rPr lang="en-US" sz="1200" dirty="0"/>
              <a:t>Characters, Genders, Groups</a:t>
            </a:r>
          </a:p>
          <a:p>
            <a:pPr lvl="1"/>
            <a:r>
              <a:rPr lang="en-US" sz="1200" dirty="0"/>
              <a:t>Episodes</a:t>
            </a:r>
          </a:p>
          <a:p>
            <a:pPr lvl="1"/>
            <a:r>
              <a:rPr lang="en-US" sz="1200" dirty="0"/>
              <a:t>Locations, Opening Locations</a:t>
            </a:r>
          </a:p>
          <a:p>
            <a:pPr lvl="1"/>
            <a:r>
              <a:rPr lang="en-US" sz="1200" dirty="0"/>
              <a:t>Words: Script, Bag, ... ...</a:t>
            </a:r>
          </a:p>
          <a:p>
            <a:pPr lvl="1"/>
            <a:r>
              <a:rPr lang="en-US" sz="1200" dirty="0"/>
              <a:t>Geography</a:t>
            </a:r>
          </a:p>
          <a:p>
            <a:pPr lvl="1"/>
            <a:r>
              <a:rPr lang="en-US" sz="1200" dirty="0"/>
              <a:t>... ...</a:t>
            </a:r>
          </a:p>
          <a:p>
            <a:pPr lvl="1"/>
            <a:endParaRPr lang="en-US" sz="1200" dirty="0"/>
          </a:p>
        </p:txBody>
      </p:sp>
      <p:sp>
        <p:nvSpPr>
          <p:cNvPr id="7" name="TextBox 6">
            <a:extLst>
              <a:ext uri="{FF2B5EF4-FFF2-40B4-BE49-F238E27FC236}">
                <a16:creationId xmlns:a16="http://schemas.microsoft.com/office/drawing/2014/main" id="{597C146B-E8CF-8C4F-A2F4-1FC370C57B25}"/>
              </a:ext>
            </a:extLst>
          </p:cNvPr>
          <p:cNvSpPr txBox="1"/>
          <p:nvPr/>
        </p:nvSpPr>
        <p:spPr>
          <a:xfrm>
            <a:off x="1905000" y="947442"/>
            <a:ext cx="2085699" cy="369332"/>
          </a:xfrm>
          <a:prstGeom prst="rect">
            <a:avLst/>
          </a:prstGeom>
          <a:noFill/>
        </p:spPr>
        <p:txBody>
          <a:bodyPr wrap="none" rtlCol="0">
            <a:spAutoFit/>
          </a:bodyPr>
          <a:lstStyle/>
          <a:p>
            <a:r>
              <a:rPr lang="en-US" dirty="0"/>
              <a:t>Tab Separated Value</a:t>
            </a:r>
          </a:p>
        </p:txBody>
      </p:sp>
      <p:sp>
        <p:nvSpPr>
          <p:cNvPr id="8" name="TextBox 7">
            <a:extLst>
              <a:ext uri="{FF2B5EF4-FFF2-40B4-BE49-F238E27FC236}">
                <a16:creationId xmlns:a16="http://schemas.microsoft.com/office/drawing/2014/main" id="{8FD7771F-16F1-E644-BCA0-DFC3E292633D}"/>
              </a:ext>
            </a:extLst>
          </p:cNvPr>
          <p:cNvSpPr txBox="1"/>
          <p:nvPr/>
        </p:nvSpPr>
        <p:spPr>
          <a:xfrm>
            <a:off x="76200" y="3399936"/>
            <a:ext cx="665567" cy="369332"/>
          </a:xfrm>
          <a:prstGeom prst="rect">
            <a:avLst/>
          </a:prstGeom>
          <a:noFill/>
        </p:spPr>
        <p:txBody>
          <a:bodyPr wrap="none" rtlCol="0">
            <a:spAutoFit/>
          </a:bodyPr>
          <a:lstStyle/>
          <a:p>
            <a:r>
              <a:rPr lang="en-US" dirty="0"/>
              <a:t>JSON</a:t>
            </a:r>
          </a:p>
        </p:txBody>
      </p:sp>
      <p:pic>
        <p:nvPicPr>
          <p:cNvPr id="11" name="Picture 10">
            <a:extLst>
              <a:ext uri="{FF2B5EF4-FFF2-40B4-BE49-F238E27FC236}">
                <a16:creationId xmlns:a16="http://schemas.microsoft.com/office/drawing/2014/main" id="{E4F0EB20-4A9E-2744-A553-AC7A52934C09}"/>
              </a:ext>
            </a:extLst>
          </p:cNvPr>
          <p:cNvPicPr>
            <a:picLocks noChangeAspect="1"/>
          </p:cNvPicPr>
          <p:nvPr/>
        </p:nvPicPr>
        <p:blipFill>
          <a:blip r:embed="rId2"/>
          <a:stretch>
            <a:fillRect/>
          </a:stretch>
        </p:blipFill>
        <p:spPr>
          <a:xfrm>
            <a:off x="4267200" y="1352550"/>
            <a:ext cx="2311297" cy="2232052"/>
          </a:xfrm>
          <a:prstGeom prst="rect">
            <a:avLst/>
          </a:prstGeom>
        </p:spPr>
      </p:pic>
      <p:sp>
        <p:nvSpPr>
          <p:cNvPr id="13" name="Right Arrow 12">
            <a:extLst>
              <a:ext uri="{FF2B5EF4-FFF2-40B4-BE49-F238E27FC236}">
                <a16:creationId xmlns:a16="http://schemas.microsoft.com/office/drawing/2014/main" id="{987A1ECC-4E82-DE44-92CD-EF115213A6A4}"/>
              </a:ext>
            </a:extLst>
          </p:cNvPr>
          <p:cNvSpPr/>
          <p:nvPr/>
        </p:nvSpPr>
        <p:spPr>
          <a:xfrm>
            <a:off x="2615340" y="1733550"/>
            <a:ext cx="157566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405571EC-0A5D-A149-AEE7-915534BD9F6B}"/>
              </a:ext>
            </a:extLst>
          </p:cNvPr>
          <p:cNvSpPr/>
          <p:nvPr/>
        </p:nvSpPr>
        <p:spPr>
          <a:xfrm>
            <a:off x="2947849" y="3131219"/>
            <a:ext cx="157566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Can 14">
            <a:extLst>
              <a:ext uri="{FF2B5EF4-FFF2-40B4-BE49-F238E27FC236}">
                <a16:creationId xmlns:a16="http://schemas.microsoft.com/office/drawing/2014/main" id="{B9CEC203-9EF7-E841-9AD9-8AE9A471127D}"/>
              </a:ext>
            </a:extLst>
          </p:cNvPr>
          <p:cNvSpPr/>
          <p:nvPr/>
        </p:nvSpPr>
        <p:spPr>
          <a:xfrm>
            <a:off x="7471493" y="1541033"/>
            <a:ext cx="1524000" cy="1590186"/>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To Be</a:t>
            </a:r>
            <a:br>
              <a:rPr lang="en-US" dirty="0"/>
            </a:br>
            <a:r>
              <a:rPr lang="en-US" dirty="0"/>
              <a:t>Data Model</a:t>
            </a:r>
            <a:br>
              <a:rPr lang="en-US" dirty="0"/>
            </a:br>
            <a:r>
              <a:rPr lang="en-US" dirty="0"/>
              <a:t>and</a:t>
            </a:r>
            <a:br>
              <a:rPr lang="en-US" dirty="0"/>
            </a:br>
            <a:r>
              <a:rPr lang="en-US" dirty="0"/>
              <a:t>DB</a:t>
            </a:r>
          </a:p>
        </p:txBody>
      </p:sp>
      <p:sp>
        <p:nvSpPr>
          <p:cNvPr id="16" name="Right Arrow 15">
            <a:extLst>
              <a:ext uri="{FF2B5EF4-FFF2-40B4-BE49-F238E27FC236}">
                <a16:creationId xmlns:a16="http://schemas.microsoft.com/office/drawing/2014/main" id="{D681A4F4-DDA9-C44B-A006-88E9406D4976}"/>
              </a:ext>
            </a:extLst>
          </p:cNvPr>
          <p:cNvSpPr/>
          <p:nvPr/>
        </p:nvSpPr>
        <p:spPr>
          <a:xfrm>
            <a:off x="6649625" y="2153653"/>
            <a:ext cx="75074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179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CCC5D-7126-4E70-90DC-E9C57326249B}"/>
              </a:ext>
            </a:extLst>
          </p:cNvPr>
          <p:cNvSpPr>
            <a:spLocks noGrp="1"/>
          </p:cNvSpPr>
          <p:nvPr>
            <p:ph idx="1"/>
          </p:nvPr>
        </p:nvSpPr>
        <p:spPr>
          <a:xfrm>
            <a:off x="86284" y="541926"/>
            <a:ext cx="8839200" cy="4038600"/>
          </a:xfrm>
        </p:spPr>
        <p:txBody>
          <a:bodyPr/>
          <a:lstStyle/>
          <a:p>
            <a:pPr>
              <a:spcBef>
                <a:spcPts val="0"/>
              </a:spcBef>
              <a:spcAft>
                <a:spcPts val="200"/>
              </a:spcAft>
            </a:pPr>
            <a:r>
              <a:rPr lang="en-US" dirty="0"/>
              <a:t>There are some interesting web sites and projects that analyze </a:t>
            </a:r>
            <a:r>
              <a:rPr lang="en-US" dirty="0" err="1"/>
              <a:t>GoT</a:t>
            </a:r>
            <a:r>
              <a:rPr lang="en-US" dirty="0"/>
              <a:t>.</a:t>
            </a:r>
            <a:br>
              <a:rPr lang="en-US" dirty="0"/>
            </a:br>
            <a:r>
              <a:rPr lang="en-US" dirty="0"/>
              <a:t>I used </a:t>
            </a:r>
            <a:r>
              <a:rPr lang="en-US" dirty="0">
                <a:hlinkClick r:id="rId2"/>
              </a:rPr>
              <a:t>https://jeffreylancaster.github.io/game-of-thrones/</a:t>
            </a:r>
            <a:endParaRPr lang="en-US" dirty="0"/>
          </a:p>
          <a:p>
            <a:pPr>
              <a:spcBef>
                <a:spcPts val="0"/>
              </a:spcBef>
              <a:spcAft>
                <a:spcPts val="200"/>
              </a:spcAft>
            </a:pPr>
            <a:r>
              <a:rPr lang="en-US" dirty="0"/>
              <a:t>I had to download, process and cleanup, and load into a DB.</a:t>
            </a:r>
          </a:p>
          <a:p>
            <a:pPr>
              <a:spcBef>
                <a:spcPts val="0"/>
              </a:spcBef>
              <a:spcAft>
                <a:spcPts val="200"/>
              </a:spcAft>
            </a:pPr>
            <a:r>
              <a:rPr lang="en-US" dirty="0"/>
              <a:t>Structure</a:t>
            </a:r>
          </a:p>
          <a:p>
            <a:pPr lvl="1">
              <a:spcBef>
                <a:spcPts val="0"/>
              </a:spcBef>
              <a:spcAft>
                <a:spcPts val="200"/>
              </a:spcAft>
            </a:pPr>
            <a:r>
              <a:rPr lang="en-US" dirty="0"/>
              <a:t>Seasons contain episodes.</a:t>
            </a:r>
          </a:p>
          <a:p>
            <a:pPr lvl="1">
              <a:spcBef>
                <a:spcPts val="0"/>
              </a:spcBef>
              <a:spcAft>
                <a:spcPts val="200"/>
              </a:spcAft>
            </a:pPr>
            <a:r>
              <a:rPr lang="en-US" dirty="0"/>
              <a:t>Episodes contain scenes.</a:t>
            </a:r>
          </a:p>
          <a:p>
            <a:pPr lvl="1">
              <a:spcBef>
                <a:spcPts val="0"/>
              </a:spcBef>
              <a:spcAft>
                <a:spcPts val="200"/>
              </a:spcAft>
            </a:pPr>
            <a:r>
              <a:rPr lang="en-US" dirty="0"/>
              <a:t>Scenes happen in a location.</a:t>
            </a:r>
          </a:p>
          <a:p>
            <a:pPr lvl="1">
              <a:spcBef>
                <a:spcPts val="0"/>
              </a:spcBef>
              <a:spcAft>
                <a:spcPts val="200"/>
              </a:spcAft>
            </a:pPr>
            <a:r>
              <a:rPr lang="en-US" dirty="0"/>
              <a:t>Characters appear in scenes.</a:t>
            </a:r>
          </a:p>
          <a:p>
            <a:pPr lvl="1">
              <a:spcBef>
                <a:spcPts val="0"/>
              </a:spcBef>
              <a:spcAft>
                <a:spcPts val="200"/>
              </a:spcAft>
            </a:pPr>
            <a:r>
              <a:rPr lang="en-US" dirty="0"/>
              <a:t>Character have interactions/relations</a:t>
            </a:r>
          </a:p>
          <a:p>
            <a:pPr lvl="2">
              <a:spcBef>
                <a:spcPts val="0"/>
              </a:spcBef>
              <a:spcAft>
                <a:spcPts val="200"/>
              </a:spcAft>
            </a:pPr>
            <a:r>
              <a:rPr lang="en-US" dirty="0"/>
              <a:t>Marry</a:t>
            </a:r>
          </a:p>
          <a:p>
            <a:pPr lvl="2">
              <a:spcBef>
                <a:spcPts val="0"/>
              </a:spcBef>
              <a:spcAft>
                <a:spcPts val="200"/>
              </a:spcAft>
            </a:pPr>
            <a:r>
              <a:rPr lang="en-US" dirty="0"/>
              <a:t>Kill</a:t>
            </a:r>
          </a:p>
          <a:p>
            <a:pPr lvl="2">
              <a:spcBef>
                <a:spcPts val="0"/>
              </a:spcBef>
              <a:spcAft>
                <a:spcPts val="200"/>
              </a:spcAft>
            </a:pPr>
            <a:r>
              <a:rPr lang="en-US" dirty="0"/>
              <a:t>Protect</a:t>
            </a:r>
          </a:p>
          <a:p>
            <a:pPr lvl="2">
              <a:spcBef>
                <a:spcPts val="0"/>
              </a:spcBef>
              <a:spcAft>
                <a:spcPts val="200"/>
              </a:spcAft>
            </a:pPr>
            <a:r>
              <a:rPr lang="en-US" dirty="0"/>
              <a:t>… …</a:t>
            </a:r>
          </a:p>
        </p:txBody>
      </p:sp>
      <p:sp>
        <p:nvSpPr>
          <p:cNvPr id="3" name="Title 2">
            <a:extLst>
              <a:ext uri="{FF2B5EF4-FFF2-40B4-BE49-F238E27FC236}">
                <a16:creationId xmlns:a16="http://schemas.microsoft.com/office/drawing/2014/main" id="{D58027C6-F273-4E77-867F-15393A7E9A3F}"/>
              </a:ext>
            </a:extLst>
          </p:cNvPr>
          <p:cNvSpPr>
            <a:spLocks noGrp="1"/>
          </p:cNvSpPr>
          <p:nvPr>
            <p:ph type="title"/>
          </p:nvPr>
        </p:nvSpPr>
        <p:spPr/>
        <p:txBody>
          <a:bodyPr/>
          <a:lstStyle/>
          <a:p>
            <a:r>
              <a:rPr lang="en-US" dirty="0"/>
              <a:t>Games of Thrones, IMDB and Data Engineering</a:t>
            </a:r>
          </a:p>
        </p:txBody>
      </p:sp>
      <p:pic>
        <p:nvPicPr>
          <p:cNvPr id="5" name="Picture 4" descr="Diagram&#10;&#10;Description automatically generated">
            <a:extLst>
              <a:ext uri="{FF2B5EF4-FFF2-40B4-BE49-F238E27FC236}">
                <a16:creationId xmlns:a16="http://schemas.microsoft.com/office/drawing/2014/main" id="{9858CFC3-0466-4F5B-B81D-90DEEE5D1F89}"/>
              </a:ext>
            </a:extLst>
          </p:cNvPr>
          <p:cNvPicPr>
            <a:picLocks noChangeAspect="1"/>
          </p:cNvPicPr>
          <p:nvPr/>
        </p:nvPicPr>
        <p:blipFill>
          <a:blip r:embed="rId3"/>
          <a:stretch>
            <a:fillRect/>
          </a:stretch>
        </p:blipFill>
        <p:spPr>
          <a:xfrm>
            <a:off x="5029200" y="1705974"/>
            <a:ext cx="3931180" cy="2895600"/>
          </a:xfrm>
          <a:prstGeom prst="rect">
            <a:avLst/>
          </a:prstGeom>
        </p:spPr>
      </p:pic>
    </p:spTree>
    <p:extLst>
      <p:ext uri="{BB962C8B-B14F-4D97-AF65-F5344CB8AC3E}">
        <p14:creationId xmlns:p14="http://schemas.microsoft.com/office/powerpoint/2010/main" val="2454130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3EE174-B733-164C-84A7-E23F3049CC21}"/>
              </a:ext>
            </a:extLst>
          </p:cNvPr>
          <p:cNvSpPr>
            <a:spLocks noGrp="1"/>
          </p:cNvSpPr>
          <p:nvPr>
            <p:ph idx="1"/>
          </p:nvPr>
        </p:nvSpPr>
        <p:spPr>
          <a:xfrm>
            <a:off x="152400" y="666750"/>
            <a:ext cx="8839200" cy="3962400"/>
          </a:xfrm>
        </p:spPr>
        <p:txBody>
          <a:bodyPr/>
          <a:lstStyle/>
          <a:p>
            <a:pPr>
              <a:spcBef>
                <a:spcPts val="0"/>
              </a:spcBef>
              <a:spcAft>
                <a:spcPts val="600"/>
              </a:spcAft>
            </a:pPr>
            <a:r>
              <a:rPr lang="en-US" dirty="0"/>
              <a:t>Some more relational algebra.</a:t>
            </a:r>
          </a:p>
          <a:p>
            <a:pPr>
              <a:spcBef>
                <a:spcPts val="0"/>
              </a:spcBef>
              <a:spcAft>
                <a:spcPts val="600"/>
              </a:spcAft>
            </a:pPr>
            <a:r>
              <a:rPr lang="en-US" dirty="0"/>
              <a:t>Applications:</a:t>
            </a:r>
          </a:p>
          <a:p>
            <a:pPr lvl="1">
              <a:spcBef>
                <a:spcPts val="0"/>
              </a:spcBef>
              <a:spcAft>
                <a:spcPts val="600"/>
              </a:spcAft>
            </a:pPr>
            <a:r>
              <a:rPr lang="en-US" dirty="0"/>
              <a:t>REST and web applications.</a:t>
            </a:r>
          </a:p>
          <a:p>
            <a:pPr lvl="1">
              <a:spcBef>
                <a:spcPts val="0"/>
              </a:spcBef>
              <a:spcAft>
                <a:spcPts val="600"/>
              </a:spcAft>
            </a:pPr>
            <a:r>
              <a:rPr lang="en-US" dirty="0"/>
              <a:t>Data engineering and visualization.</a:t>
            </a:r>
          </a:p>
          <a:p>
            <a:pPr>
              <a:spcBef>
                <a:spcPts val="0"/>
              </a:spcBef>
              <a:spcAft>
                <a:spcPts val="600"/>
              </a:spcAft>
            </a:pPr>
            <a:r>
              <a:rPr lang="en-US" dirty="0"/>
              <a:t>Views</a:t>
            </a:r>
          </a:p>
          <a:p>
            <a:pPr>
              <a:spcBef>
                <a:spcPts val="0"/>
              </a:spcBef>
              <a:spcAft>
                <a:spcPts val="600"/>
              </a:spcAft>
            </a:pPr>
            <a:r>
              <a:rPr lang="en-US" dirty="0"/>
              <a:t>Codd’s Rules</a:t>
            </a:r>
          </a:p>
          <a:p>
            <a:pPr lvl="1">
              <a:spcBef>
                <a:spcPts val="0"/>
              </a:spcBef>
              <a:spcAft>
                <a:spcPts val="600"/>
              </a:spcAft>
            </a:pPr>
            <a:r>
              <a:rPr lang="en-US" dirty="0"/>
              <a:t>Metadata</a:t>
            </a:r>
          </a:p>
          <a:p>
            <a:pPr lvl="1">
              <a:spcBef>
                <a:spcPts val="0"/>
              </a:spcBef>
              <a:spcAft>
                <a:spcPts val="600"/>
              </a:spcAft>
            </a:pPr>
            <a:r>
              <a:rPr lang="en-US" dirty="0"/>
              <a:t>NULL</a:t>
            </a:r>
          </a:p>
          <a:p>
            <a:pPr>
              <a:spcBef>
                <a:spcPts val="0"/>
              </a:spcBef>
              <a:spcAft>
                <a:spcPts val="600"/>
              </a:spcAft>
            </a:pPr>
            <a:r>
              <a:rPr lang="en-US" dirty="0"/>
              <a:t>Advanced ER Modeling</a:t>
            </a:r>
          </a:p>
          <a:p>
            <a:pPr lvl="1">
              <a:spcBef>
                <a:spcPts val="0"/>
              </a:spcBef>
              <a:spcAft>
                <a:spcPts val="600"/>
              </a:spcAft>
            </a:pPr>
            <a:endParaRPr lang="en-US" dirty="0"/>
          </a:p>
          <a:p>
            <a:pPr lvl="1">
              <a:spcBef>
                <a:spcPts val="0"/>
              </a:spcBef>
              <a:spcAft>
                <a:spcPts val="600"/>
              </a:spcAft>
            </a:pPr>
            <a:endParaRPr lang="en-US" dirty="0"/>
          </a:p>
          <a:p>
            <a:pPr>
              <a:spcBef>
                <a:spcPts val="0"/>
              </a:spcBef>
              <a:spcAft>
                <a:spcPts val="600"/>
              </a:spcAft>
            </a:pPr>
            <a:endParaRPr lang="en-US" dirty="0"/>
          </a:p>
          <a:p>
            <a:pPr>
              <a:spcBef>
                <a:spcPts val="0"/>
              </a:spcBef>
              <a:spcAft>
                <a:spcPts val="600"/>
              </a:spcAft>
            </a:pPr>
            <a:endParaRPr lang="en-US" dirty="0"/>
          </a:p>
        </p:txBody>
      </p:sp>
      <p:sp>
        <p:nvSpPr>
          <p:cNvPr id="3" name="Title 2">
            <a:extLst>
              <a:ext uri="{FF2B5EF4-FFF2-40B4-BE49-F238E27FC236}">
                <a16:creationId xmlns:a16="http://schemas.microsoft.com/office/drawing/2014/main" id="{187F2C5B-01D9-0D4F-8F9D-399CAE5A6319}"/>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57336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5345F1-2100-4A33-8CEC-02314D6DABCC}"/>
              </a:ext>
            </a:extLst>
          </p:cNvPr>
          <p:cNvSpPr>
            <a:spLocks noGrp="1"/>
          </p:cNvSpPr>
          <p:nvPr>
            <p:ph idx="1"/>
          </p:nvPr>
        </p:nvSpPr>
        <p:spPr>
          <a:xfrm>
            <a:off x="152400" y="3409950"/>
            <a:ext cx="8839200" cy="1219200"/>
          </a:xfrm>
        </p:spPr>
        <p:txBody>
          <a:bodyPr/>
          <a:lstStyle/>
          <a:p>
            <a:pPr>
              <a:spcBef>
                <a:spcPts val="0"/>
              </a:spcBef>
            </a:pPr>
            <a:r>
              <a:rPr lang="en-US" sz="1800" dirty="0" err="1"/>
              <a:t>Jupyter</a:t>
            </a:r>
            <a:r>
              <a:rPr lang="en-US" sz="1800" dirty="0"/>
              <a:t> notebook contains:</a:t>
            </a:r>
          </a:p>
          <a:p>
            <a:pPr lvl="1">
              <a:spcBef>
                <a:spcPts val="0"/>
              </a:spcBef>
            </a:pPr>
            <a:r>
              <a:rPr lang="en-US" sz="1600" dirty="0"/>
              <a:t>Text in Markdown cells to explain the document, content, conclusions, … …</a:t>
            </a:r>
          </a:p>
          <a:p>
            <a:pPr lvl="1">
              <a:spcBef>
                <a:spcPts val="0"/>
              </a:spcBef>
            </a:pPr>
            <a:r>
              <a:rPr lang="en-US" sz="1600" dirty="0"/>
              <a:t>Python code and library calls to access application/data, process information, etc.</a:t>
            </a:r>
          </a:p>
          <a:p>
            <a:pPr>
              <a:spcBef>
                <a:spcPts val="0"/>
              </a:spcBef>
            </a:pPr>
            <a:r>
              <a:rPr lang="en-US" sz="1800" dirty="0"/>
              <a:t>Code executes on in a “server process” and accesses a database.</a:t>
            </a:r>
          </a:p>
        </p:txBody>
      </p:sp>
      <p:sp>
        <p:nvSpPr>
          <p:cNvPr id="3" name="Title 2">
            <a:extLst>
              <a:ext uri="{FF2B5EF4-FFF2-40B4-BE49-F238E27FC236}">
                <a16:creationId xmlns:a16="http://schemas.microsoft.com/office/drawing/2014/main" id="{B610360A-1045-45AC-8392-129916A4940D}"/>
              </a:ext>
            </a:extLst>
          </p:cNvPr>
          <p:cNvSpPr>
            <a:spLocks noGrp="1"/>
          </p:cNvSpPr>
          <p:nvPr>
            <p:ph type="title"/>
          </p:nvPr>
        </p:nvSpPr>
        <p:spPr/>
        <p:txBody>
          <a:bodyPr/>
          <a:lstStyle/>
          <a:p>
            <a:r>
              <a:rPr lang="en-US" dirty="0"/>
              <a:t>Data Analysis and Visual with Python</a:t>
            </a:r>
          </a:p>
        </p:txBody>
      </p:sp>
      <p:pic>
        <p:nvPicPr>
          <p:cNvPr id="2050" name="Picture 2">
            <a:extLst>
              <a:ext uri="{FF2B5EF4-FFF2-40B4-BE49-F238E27FC236}">
                <a16:creationId xmlns:a16="http://schemas.microsoft.com/office/drawing/2014/main" id="{502A8E96-4C85-449F-AA59-199E299F2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12193"/>
            <a:ext cx="6934200" cy="27977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521A17-9285-428F-A43E-3AF005883E96}"/>
              </a:ext>
            </a:extLst>
          </p:cNvPr>
          <p:cNvSpPr/>
          <p:nvPr/>
        </p:nvSpPr>
        <p:spPr>
          <a:xfrm>
            <a:off x="5410200" y="2011071"/>
            <a:ext cx="14478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0334D-5DA6-4BB2-8FC2-474B805A28D1}"/>
              </a:ext>
            </a:extLst>
          </p:cNvPr>
          <p:cNvSpPr/>
          <p:nvPr/>
        </p:nvSpPr>
        <p:spPr>
          <a:xfrm>
            <a:off x="6819900" y="1858671"/>
            <a:ext cx="11049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Database Mysql icon PNG, ICO or ICNS | Free vector icons">
            <a:extLst>
              <a:ext uri="{FF2B5EF4-FFF2-40B4-BE49-F238E27FC236}">
                <a16:creationId xmlns:a16="http://schemas.microsoft.com/office/drawing/2014/main" id="{04C5B31A-4A96-4BC0-AB8C-DC91FCE10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050" y="814251"/>
            <a:ext cx="1352550" cy="13525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2CF2A23-AECF-4F6B-93FE-44028A291232}"/>
              </a:ext>
            </a:extLst>
          </p:cNvPr>
          <p:cNvCxnSpPr/>
          <p:nvPr/>
        </p:nvCxnSpPr>
        <p:spPr>
          <a:xfrm flipV="1">
            <a:off x="6705600" y="1733550"/>
            <a:ext cx="1143000" cy="7620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10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9ECF0-C002-184D-A285-B89A0393A588}"/>
              </a:ext>
            </a:extLst>
          </p:cNvPr>
          <p:cNvSpPr>
            <a:spLocks noGrp="1"/>
          </p:cNvSpPr>
          <p:nvPr>
            <p:ph type="title"/>
          </p:nvPr>
        </p:nvSpPr>
        <p:spPr/>
        <p:txBody>
          <a:bodyPr/>
          <a:lstStyle/>
          <a:p>
            <a:r>
              <a:rPr lang="en-US" sz="2800" dirty="0"/>
              <a:t>Data Science (IEOR, Finance, …) Require Data Engineering</a:t>
            </a:r>
          </a:p>
        </p:txBody>
      </p:sp>
      <p:sp>
        <p:nvSpPr>
          <p:cNvPr id="6" name="Content Placeholder 5">
            <a:extLst>
              <a:ext uri="{FF2B5EF4-FFF2-40B4-BE49-F238E27FC236}">
                <a16:creationId xmlns:a16="http://schemas.microsoft.com/office/drawing/2014/main" id="{E8168D59-E1F8-9146-8BA6-D1B661EBB7F3}"/>
              </a:ext>
            </a:extLst>
          </p:cNvPr>
          <p:cNvSpPr>
            <a:spLocks noGrp="1"/>
          </p:cNvSpPr>
          <p:nvPr>
            <p:ph idx="1"/>
          </p:nvPr>
        </p:nvSpPr>
        <p:spPr>
          <a:xfrm>
            <a:off x="5091814" y="590550"/>
            <a:ext cx="3979420" cy="4038600"/>
          </a:xfrm>
        </p:spPr>
        <p:txBody>
          <a:bodyPr/>
          <a:lstStyle/>
          <a:p>
            <a:r>
              <a:rPr lang="en-US" sz="1600" dirty="0"/>
              <a:t>You got a sense of the essence of database and data.</a:t>
            </a:r>
          </a:p>
          <a:p>
            <a:pPr lvl="1"/>
            <a:r>
              <a:rPr lang="en-US" sz="1400" dirty="0"/>
              <a:t>Query languages.</a:t>
            </a:r>
          </a:p>
          <a:p>
            <a:pPr lvl="1"/>
            <a:r>
              <a:rPr lang="en-US" sz="1400" dirty="0"/>
              <a:t>Schema.</a:t>
            </a:r>
          </a:p>
          <a:p>
            <a:pPr lvl="1"/>
            <a:r>
              <a:rPr lang="en-US" sz="1400" dirty="0"/>
              <a:t>Operations on data.</a:t>
            </a:r>
          </a:p>
          <a:p>
            <a:pPr lvl="1"/>
            <a:r>
              <a:rPr lang="en-US" sz="1400" dirty="0"/>
              <a:t>Scale and performance.</a:t>
            </a:r>
          </a:p>
          <a:p>
            <a:pPr marL="0" indent="0">
              <a:buNone/>
            </a:pPr>
            <a:r>
              <a:rPr lang="en-US" sz="1600" dirty="0"/>
              <a:t>And ...</a:t>
            </a:r>
          </a:p>
          <a:p>
            <a:r>
              <a:rPr lang="en-US" sz="1600" dirty="0"/>
              <a:t>Both programming and non-programming tracks will do work like what I just did.</a:t>
            </a:r>
          </a:p>
          <a:p>
            <a:r>
              <a:rPr lang="en-US" sz="1600" dirty="0"/>
              <a:t>The non-programming track does a lot more of it.</a:t>
            </a:r>
          </a:p>
        </p:txBody>
      </p:sp>
      <p:pic>
        <p:nvPicPr>
          <p:cNvPr id="7" name="Picture 6">
            <a:extLst>
              <a:ext uri="{FF2B5EF4-FFF2-40B4-BE49-F238E27FC236}">
                <a16:creationId xmlns:a16="http://schemas.microsoft.com/office/drawing/2014/main" id="{AA02B3EB-EA94-AE41-9B6A-A478EDD002BE}"/>
              </a:ext>
            </a:extLst>
          </p:cNvPr>
          <p:cNvPicPr>
            <a:picLocks noChangeAspect="1"/>
          </p:cNvPicPr>
          <p:nvPr/>
        </p:nvPicPr>
        <p:blipFill>
          <a:blip r:embed="rId2"/>
          <a:stretch>
            <a:fillRect/>
          </a:stretch>
        </p:blipFill>
        <p:spPr>
          <a:xfrm>
            <a:off x="48081" y="514350"/>
            <a:ext cx="4968240" cy="3105150"/>
          </a:xfrm>
          <a:prstGeom prst="rect">
            <a:avLst/>
          </a:prstGeom>
        </p:spPr>
      </p:pic>
      <p:sp>
        <p:nvSpPr>
          <p:cNvPr id="8" name="TextBox 7">
            <a:extLst>
              <a:ext uri="{FF2B5EF4-FFF2-40B4-BE49-F238E27FC236}">
                <a16:creationId xmlns:a16="http://schemas.microsoft.com/office/drawing/2014/main" id="{A6AC017E-6CCE-9141-81AE-66F074D8F2A8}"/>
              </a:ext>
            </a:extLst>
          </p:cNvPr>
          <p:cNvSpPr txBox="1"/>
          <p:nvPr/>
        </p:nvSpPr>
        <p:spPr>
          <a:xfrm>
            <a:off x="1864240" y="596012"/>
            <a:ext cx="3178114" cy="646331"/>
          </a:xfrm>
          <a:prstGeom prst="rect">
            <a:avLst/>
          </a:prstGeom>
          <a:noFill/>
        </p:spPr>
        <p:txBody>
          <a:bodyPr wrap="none" rtlCol="0">
            <a:spAutoFit/>
          </a:bodyPr>
          <a:lstStyle/>
          <a:p>
            <a:pPr algn="ctr"/>
            <a:r>
              <a:rPr lang="en-US" b="1" dirty="0"/>
              <a:t>What you learn in data science,</a:t>
            </a:r>
            <a:br>
              <a:rPr lang="en-US" b="1" dirty="0"/>
            </a:br>
            <a:r>
              <a:rPr lang="en-US" b="1" dirty="0"/>
              <a:t>machine learning, etc. courses.</a:t>
            </a:r>
          </a:p>
        </p:txBody>
      </p:sp>
      <p:sp>
        <p:nvSpPr>
          <p:cNvPr id="9" name="TextBox 8">
            <a:extLst>
              <a:ext uri="{FF2B5EF4-FFF2-40B4-BE49-F238E27FC236}">
                <a16:creationId xmlns:a16="http://schemas.microsoft.com/office/drawing/2014/main" id="{5A84C1D2-59EB-254F-A855-DDD09155D6BC}"/>
              </a:ext>
            </a:extLst>
          </p:cNvPr>
          <p:cNvSpPr txBox="1"/>
          <p:nvPr/>
        </p:nvSpPr>
        <p:spPr>
          <a:xfrm>
            <a:off x="2536464" y="1971585"/>
            <a:ext cx="1892056" cy="1200329"/>
          </a:xfrm>
          <a:prstGeom prst="rect">
            <a:avLst/>
          </a:prstGeom>
          <a:noFill/>
        </p:spPr>
        <p:txBody>
          <a:bodyPr wrap="none" rtlCol="0">
            <a:spAutoFit/>
          </a:bodyPr>
          <a:lstStyle/>
          <a:p>
            <a:pPr algn="ctr"/>
            <a:r>
              <a:rPr lang="en-US" b="1" dirty="0"/>
              <a:t>What you learn in</a:t>
            </a:r>
          </a:p>
          <a:p>
            <a:pPr algn="ctr"/>
            <a:r>
              <a:rPr lang="en-US" b="1" dirty="0"/>
              <a:t>this course.</a:t>
            </a:r>
            <a:br>
              <a:rPr lang="en-US" b="1" dirty="0"/>
            </a:br>
            <a:r>
              <a:rPr lang="en-US" b="1" dirty="0"/>
              <a:t>Databases and</a:t>
            </a:r>
            <a:br>
              <a:rPr lang="en-US" b="1" dirty="0"/>
            </a:br>
            <a:r>
              <a:rPr lang="en-US" b="1" dirty="0"/>
              <a:t>Data Engineering</a:t>
            </a:r>
          </a:p>
        </p:txBody>
      </p:sp>
      <p:sp>
        <p:nvSpPr>
          <p:cNvPr id="10" name="Content Placeholder 5">
            <a:extLst>
              <a:ext uri="{FF2B5EF4-FFF2-40B4-BE49-F238E27FC236}">
                <a16:creationId xmlns:a16="http://schemas.microsoft.com/office/drawing/2014/main" id="{A044F78E-0956-4197-893B-6B4130DDB865}"/>
              </a:ext>
            </a:extLst>
          </p:cNvPr>
          <p:cNvSpPr txBox="1">
            <a:spLocks/>
          </p:cNvSpPr>
          <p:nvPr/>
        </p:nvSpPr>
        <p:spPr>
          <a:xfrm>
            <a:off x="172570" y="3765731"/>
            <a:ext cx="6380630" cy="863419"/>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10% of the work is the cool data science, ML, … …</a:t>
            </a:r>
          </a:p>
          <a:p>
            <a:r>
              <a:rPr lang="en-US" sz="1600" dirty="0"/>
              <a:t>90% of the work is data engineering and query.</a:t>
            </a:r>
          </a:p>
        </p:txBody>
      </p:sp>
    </p:spTree>
    <p:extLst>
      <p:ext uri="{BB962C8B-B14F-4D97-AF65-F5344CB8AC3E}">
        <p14:creationId xmlns:p14="http://schemas.microsoft.com/office/powerpoint/2010/main" val="4118718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734026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742E0-EA50-154F-90CE-49CD3C401469}"/>
              </a:ext>
            </a:extLst>
          </p:cNvPr>
          <p:cNvSpPr>
            <a:spLocks noGrp="1"/>
          </p:cNvSpPr>
          <p:nvPr>
            <p:ph type="title"/>
          </p:nvPr>
        </p:nvSpPr>
        <p:spPr/>
        <p:txBody>
          <a:bodyPr/>
          <a:lstStyle/>
          <a:p>
            <a:r>
              <a:rPr lang="en-US" sz="2000" dirty="0"/>
              <a:t>Data Sciences Uses Complex Queries</a:t>
            </a:r>
          </a:p>
        </p:txBody>
      </p:sp>
      <p:pic>
        <p:nvPicPr>
          <p:cNvPr id="5" name="Picture 4">
            <a:extLst>
              <a:ext uri="{FF2B5EF4-FFF2-40B4-BE49-F238E27FC236}">
                <a16:creationId xmlns:a16="http://schemas.microsoft.com/office/drawing/2014/main" id="{8BF9A98F-2673-4C44-B32A-F88CBDFE9295}"/>
              </a:ext>
            </a:extLst>
          </p:cNvPr>
          <p:cNvPicPr>
            <a:picLocks noChangeAspect="1"/>
          </p:cNvPicPr>
          <p:nvPr/>
        </p:nvPicPr>
        <p:blipFill>
          <a:blip r:embed="rId2"/>
          <a:stretch>
            <a:fillRect/>
          </a:stretch>
        </p:blipFill>
        <p:spPr>
          <a:xfrm>
            <a:off x="25109" y="590550"/>
            <a:ext cx="3540674" cy="3752850"/>
          </a:xfrm>
          <a:prstGeom prst="rect">
            <a:avLst/>
          </a:prstGeom>
        </p:spPr>
      </p:pic>
      <p:pic>
        <p:nvPicPr>
          <p:cNvPr id="6" name="Picture 5">
            <a:extLst>
              <a:ext uri="{FF2B5EF4-FFF2-40B4-BE49-F238E27FC236}">
                <a16:creationId xmlns:a16="http://schemas.microsoft.com/office/drawing/2014/main" id="{C1EFDDC7-A120-B542-A0D9-5D226144CB18}"/>
              </a:ext>
            </a:extLst>
          </p:cNvPr>
          <p:cNvPicPr>
            <a:picLocks noChangeAspect="1"/>
          </p:cNvPicPr>
          <p:nvPr/>
        </p:nvPicPr>
        <p:blipFill>
          <a:blip r:embed="rId3"/>
          <a:stretch>
            <a:fillRect/>
          </a:stretch>
        </p:blipFill>
        <p:spPr>
          <a:xfrm>
            <a:off x="4724400" y="61834"/>
            <a:ext cx="4394491" cy="4592056"/>
          </a:xfrm>
          <a:prstGeom prst="rect">
            <a:avLst/>
          </a:prstGeom>
        </p:spPr>
      </p:pic>
      <p:pic>
        <p:nvPicPr>
          <p:cNvPr id="7" name="Picture 6">
            <a:extLst>
              <a:ext uri="{FF2B5EF4-FFF2-40B4-BE49-F238E27FC236}">
                <a16:creationId xmlns:a16="http://schemas.microsoft.com/office/drawing/2014/main" id="{4CCA4DEE-73C4-2D4D-95D0-03D1E5FCD285}"/>
              </a:ext>
            </a:extLst>
          </p:cNvPr>
          <p:cNvPicPr>
            <a:picLocks noChangeAspect="1"/>
          </p:cNvPicPr>
          <p:nvPr/>
        </p:nvPicPr>
        <p:blipFill>
          <a:blip r:embed="rId4"/>
          <a:stretch>
            <a:fillRect/>
          </a:stretch>
        </p:blipFill>
        <p:spPr>
          <a:xfrm>
            <a:off x="3219451" y="1371600"/>
            <a:ext cx="1200150" cy="1200150"/>
          </a:xfrm>
          <a:prstGeom prst="rect">
            <a:avLst/>
          </a:prstGeom>
        </p:spPr>
      </p:pic>
      <p:sp>
        <p:nvSpPr>
          <p:cNvPr id="8" name="TextBox 7">
            <a:extLst>
              <a:ext uri="{FF2B5EF4-FFF2-40B4-BE49-F238E27FC236}">
                <a16:creationId xmlns:a16="http://schemas.microsoft.com/office/drawing/2014/main" id="{E923BDF6-761A-FE47-88BD-39F957A78426}"/>
              </a:ext>
            </a:extLst>
          </p:cNvPr>
          <p:cNvSpPr txBox="1"/>
          <p:nvPr/>
        </p:nvSpPr>
        <p:spPr>
          <a:xfrm>
            <a:off x="3386074" y="1037001"/>
            <a:ext cx="866904" cy="523220"/>
          </a:xfrm>
          <a:prstGeom prst="rect">
            <a:avLst/>
          </a:prstGeom>
          <a:noFill/>
        </p:spPr>
        <p:txBody>
          <a:bodyPr wrap="none" rtlCol="0">
            <a:spAutoFit/>
          </a:bodyPr>
          <a:lstStyle/>
          <a:p>
            <a:pPr algn="ctr"/>
            <a:r>
              <a:rPr lang="en-US" sz="1400" dirty="0"/>
              <a:t>Database</a:t>
            </a:r>
            <a:br>
              <a:rPr lang="en-US" sz="1400" dirty="0"/>
            </a:br>
            <a:r>
              <a:rPr lang="en-US" sz="1400" dirty="0"/>
              <a:t>Engine</a:t>
            </a:r>
          </a:p>
        </p:txBody>
      </p:sp>
      <p:sp>
        <p:nvSpPr>
          <p:cNvPr id="9" name="Right Arrow 8">
            <a:extLst>
              <a:ext uri="{FF2B5EF4-FFF2-40B4-BE49-F238E27FC236}">
                <a16:creationId xmlns:a16="http://schemas.microsoft.com/office/drawing/2014/main" id="{44AE2A02-3415-D34E-A054-B98662D9A344}"/>
              </a:ext>
            </a:extLst>
          </p:cNvPr>
          <p:cNvSpPr/>
          <p:nvPr/>
        </p:nvSpPr>
        <p:spPr>
          <a:xfrm>
            <a:off x="2438400" y="1809750"/>
            <a:ext cx="846331"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1BFDE2D-73FF-CA43-B1E1-F8A6E20A5693}"/>
              </a:ext>
            </a:extLst>
          </p:cNvPr>
          <p:cNvSpPr/>
          <p:nvPr/>
        </p:nvSpPr>
        <p:spPr>
          <a:xfrm>
            <a:off x="4443348" y="1809750"/>
            <a:ext cx="332743"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DCE950-1E6D-FB4B-BD81-3247E0CB6379}"/>
              </a:ext>
            </a:extLst>
          </p:cNvPr>
          <p:cNvSpPr txBox="1"/>
          <p:nvPr/>
        </p:nvSpPr>
        <p:spPr>
          <a:xfrm>
            <a:off x="1717731" y="3268895"/>
            <a:ext cx="3133999"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t>SQL seems complex. Once you learn</a:t>
            </a:r>
            <a:br>
              <a:rPr lang="en-US" sz="1400" dirty="0"/>
            </a:br>
            <a:r>
              <a:rPr lang="en-US" sz="1400" dirty="0"/>
              <a:t>SQL, it is more productive than hand</a:t>
            </a:r>
            <a:br>
              <a:rPr lang="en-US" sz="1400" dirty="0"/>
            </a:br>
            <a:r>
              <a:rPr lang="en-US" sz="1400" dirty="0"/>
              <a:t>writing code.</a:t>
            </a:r>
          </a:p>
          <a:p>
            <a:pPr marL="285750" indent="-285750">
              <a:buFont typeface="Arial" panose="020B0604020202020204" pitchFamily="34" charset="0"/>
              <a:buChar char="•"/>
            </a:pPr>
            <a:r>
              <a:rPr lang="en-US" sz="1400" dirty="0"/>
              <a:t>We will also see that the engine</a:t>
            </a:r>
            <a:br>
              <a:rPr lang="en-US" sz="1400" dirty="0"/>
            </a:br>
            <a:r>
              <a:rPr lang="en-US" sz="1400" dirty="0"/>
              <a:t>performs sophisticated performance</a:t>
            </a:r>
            <a:br>
              <a:rPr lang="en-US" sz="1400" dirty="0"/>
            </a:br>
            <a:r>
              <a:rPr lang="en-US" sz="1400" dirty="0"/>
              <a:t>optimizations.</a:t>
            </a:r>
          </a:p>
        </p:txBody>
      </p:sp>
    </p:spTree>
    <p:extLst>
      <p:ext uri="{BB962C8B-B14F-4D97-AF65-F5344CB8AC3E}">
        <p14:creationId xmlns:p14="http://schemas.microsoft.com/office/powerpoint/2010/main" val="733397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7AEC9F-BCA3-4318-B664-0DD3839933FA}"/>
              </a:ext>
            </a:extLst>
          </p:cNvPr>
          <p:cNvSpPr>
            <a:spLocks noGrp="1"/>
          </p:cNvSpPr>
          <p:nvPr>
            <p:ph idx="1"/>
          </p:nvPr>
        </p:nvSpPr>
        <p:spPr/>
        <p:txBody>
          <a:bodyPr/>
          <a:lstStyle/>
          <a:p>
            <a:r>
              <a:rPr lang="en-US" dirty="0"/>
              <a:t>./</a:t>
            </a:r>
            <a:r>
              <a:rPr lang="en-US" dirty="0" err="1"/>
              <a:t>NonProgrammingGOTExample.ipynb</a:t>
            </a:r>
            <a:endParaRPr lang="en-US" dirty="0"/>
          </a:p>
        </p:txBody>
      </p:sp>
      <p:sp>
        <p:nvSpPr>
          <p:cNvPr id="3" name="Title 2">
            <a:extLst>
              <a:ext uri="{FF2B5EF4-FFF2-40B4-BE49-F238E27FC236}">
                <a16:creationId xmlns:a16="http://schemas.microsoft.com/office/drawing/2014/main" id="{930ECF56-50BB-4888-BB39-4BB9AC4C011C}"/>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3592956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Views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26304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pPr>
              <a:defRPr/>
            </a:pPr>
            <a:r>
              <a:rPr lang="en-US" dirty="0">
                <a:ea typeface="+mj-ea"/>
              </a:rPr>
              <a:t>Views</a:t>
            </a:r>
          </a:p>
        </p:txBody>
      </p:sp>
      <p:sp>
        <p:nvSpPr>
          <p:cNvPr id="37891" name="Rectangle 3"/>
          <p:cNvSpPr>
            <a:spLocks noGrp="1" noChangeArrowheads="1"/>
          </p:cNvSpPr>
          <p:nvPr>
            <p:ph type="body" idx="1"/>
          </p:nvPr>
        </p:nvSpPr>
        <p:spPr>
          <a:xfrm>
            <a:off x="1719263" y="829867"/>
            <a:ext cx="5687378" cy="3702844"/>
          </a:xfrm>
        </p:spPr>
        <p:txBody>
          <a:bodyPr/>
          <a:lstStyle/>
          <a:p>
            <a:pPr>
              <a:tabLst>
                <a:tab pos="2403872" algn="ctr"/>
              </a:tabLst>
            </a:pPr>
            <a:r>
              <a:rPr lang="en-US" altLang="en-US" dirty="0"/>
              <a:t>In some cases, it is not desirable for all users to see the entire logical model (that is, all the actual relations stored in the database.)</a:t>
            </a:r>
          </a:p>
          <a:p>
            <a:pPr>
              <a:tabLst>
                <a:tab pos="2403872" algn="ctr"/>
              </a:tabLst>
            </a:pPr>
            <a:r>
              <a:rPr lang="en-US" altLang="en-US" dirty="0"/>
              <a:t>Consider a person who needs to know an instructors name and department, but not the salary.  This person should see a relation described, in SQL, by </a:t>
            </a:r>
            <a:br>
              <a:rPr lang="en-US" altLang="en-US" dirty="0"/>
            </a:br>
            <a:r>
              <a:rPr lang="en-US" altLang="en-US" dirty="0"/>
              <a:t>		</a:t>
            </a:r>
            <a:br>
              <a:rPr kumimoji="0" lang="en-US" altLang="en-US" b="1" dirty="0"/>
            </a:br>
            <a:r>
              <a:rPr kumimoji="0" lang="en-US" altLang="en-US" b="1" dirty="0"/>
              <a:t>             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err="1"/>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buNone/>
              <a:tabLst>
                <a:tab pos="2403872" algn="ctr"/>
              </a:tabLst>
            </a:pPr>
            <a:r>
              <a:rPr lang="en-US" altLang="en-US" sz="600" dirty="0">
                <a:sym typeface="Symbol" panose="05050102010706020507" pitchFamily="18" charset="2"/>
              </a:rPr>
              <a:t> </a:t>
            </a:r>
          </a:p>
          <a:p>
            <a:pPr>
              <a:tabLst>
                <a:tab pos="2403872" algn="ctr"/>
              </a:tabLst>
            </a:pPr>
            <a:r>
              <a:rPr lang="en-US" altLang="en-US" dirty="0"/>
              <a:t>A </a:t>
            </a:r>
            <a:r>
              <a:rPr lang="en-US" altLang="en-US" b="1" dirty="0">
                <a:solidFill>
                  <a:srgbClr val="002060"/>
                </a:solidFill>
              </a:rPr>
              <a:t>view</a:t>
            </a:r>
            <a:r>
              <a:rPr lang="en-US" altLang="en-US" dirty="0"/>
              <a:t> provides a mechanism to hide certain data from the view of certain users. </a:t>
            </a:r>
          </a:p>
          <a:p>
            <a:pPr>
              <a:tabLst>
                <a:tab pos="2403872" algn="ctr"/>
              </a:tabLst>
            </a:pPr>
            <a:r>
              <a:rPr lang="en-US" altLang="en-US" dirty="0"/>
              <a:t>Any relation that is not of the conceptual model but is made visible to a user as a “virtual relation” is called a </a:t>
            </a:r>
            <a:r>
              <a:rPr lang="en-US" altLang="en-US" b="1" dirty="0">
                <a:solidFill>
                  <a:srgbClr val="002060"/>
                </a:solidFill>
              </a:rPr>
              <a:t>view</a:t>
            </a:r>
            <a:r>
              <a:rPr lang="en-US" altLang="en-US" dirty="0"/>
              <a:t>.</a:t>
            </a:r>
          </a:p>
        </p:txBody>
      </p:sp>
    </p:spTree>
    <p:extLst>
      <p:ext uri="{BB962C8B-B14F-4D97-AF65-F5344CB8AC3E}">
        <p14:creationId xmlns:p14="http://schemas.microsoft.com/office/powerpoint/2010/main" val="3900672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a:defRPr/>
            </a:pPr>
            <a:r>
              <a:rPr lang="en-US" dirty="0">
                <a:ea typeface="+mj-ea"/>
              </a:rPr>
              <a:t>View Definition</a:t>
            </a:r>
          </a:p>
        </p:txBody>
      </p:sp>
      <p:sp>
        <p:nvSpPr>
          <p:cNvPr id="39939" name="Rectangle 3"/>
          <p:cNvSpPr>
            <a:spLocks noGrp="1" noChangeArrowheads="1"/>
          </p:cNvSpPr>
          <p:nvPr>
            <p:ph type="body" idx="1"/>
          </p:nvPr>
        </p:nvSpPr>
        <p:spPr>
          <a:xfrm>
            <a:off x="1719264" y="802054"/>
            <a:ext cx="5623370" cy="3230451"/>
          </a:xfrm>
        </p:spPr>
        <p:txBody>
          <a:bodyPr/>
          <a:lstStyle/>
          <a:p>
            <a:pPr>
              <a:tabLst>
                <a:tab pos="2574131" algn="ctr"/>
              </a:tabLst>
            </a:pPr>
            <a:r>
              <a:rPr lang="en-US" altLang="en-US" dirty="0"/>
              <a:t>A view is defined using the </a:t>
            </a:r>
            <a:r>
              <a:rPr lang="en-US" altLang="en-US" b="1" dirty="0"/>
              <a:t>create view </a:t>
            </a:r>
            <a:r>
              <a:rPr lang="en-US" altLang="en-US" dirty="0"/>
              <a:t>statement which has the form</a:t>
            </a:r>
          </a:p>
          <a:p>
            <a:pPr>
              <a:lnSpc>
                <a:spcPct val="40000"/>
              </a:lnSpc>
              <a:tabLst>
                <a:tab pos="2574131" algn="ctr"/>
              </a:tabLst>
            </a:pPr>
            <a:endParaRPr lang="en-US" altLang="en-US" dirty="0"/>
          </a:p>
          <a:p>
            <a:pPr>
              <a:lnSpc>
                <a:spcPct val="40000"/>
              </a:lnSpc>
              <a:buNone/>
              <a:tabLst>
                <a:tab pos="2574131" algn="ctr"/>
              </a:tabLst>
            </a:pPr>
            <a:r>
              <a:rPr lang="en-US" altLang="en-US" dirty="0"/>
              <a:t>		</a:t>
            </a:r>
            <a:r>
              <a:rPr lang="en-US" altLang="en-US" b="1" dirty="0"/>
              <a:t>create view </a:t>
            </a:r>
            <a:r>
              <a:rPr lang="en-US" altLang="en-US" i="1" dirty="0">
                <a:solidFill>
                  <a:srgbClr val="002060"/>
                </a:solidFill>
              </a:rPr>
              <a:t>v</a:t>
            </a:r>
            <a:r>
              <a:rPr lang="en-US" altLang="en-US" i="1" dirty="0">
                <a:solidFill>
                  <a:srgbClr val="000099"/>
                </a:solidFill>
              </a:rPr>
              <a:t> </a:t>
            </a:r>
            <a:r>
              <a:rPr lang="en-US" altLang="en-US" b="1" dirty="0"/>
              <a:t>as </a:t>
            </a:r>
            <a:r>
              <a:rPr lang="en-US" altLang="en-US" i="1" dirty="0"/>
              <a:t>&lt; </a:t>
            </a:r>
            <a:r>
              <a:rPr lang="en-US" altLang="en-US" dirty="0"/>
              <a:t>query expression &gt;</a:t>
            </a:r>
          </a:p>
          <a:p>
            <a:pPr>
              <a:lnSpc>
                <a:spcPct val="20000"/>
              </a:lnSpc>
              <a:buNone/>
              <a:tabLst>
                <a:tab pos="2574131" algn="ctr"/>
              </a:tabLst>
            </a:pPr>
            <a:endParaRPr lang="en-US" altLang="en-US" dirty="0"/>
          </a:p>
          <a:p>
            <a:pPr>
              <a:buNone/>
              <a:tabLst>
                <a:tab pos="2574131" algn="ctr"/>
              </a:tabLst>
            </a:pPr>
            <a:r>
              <a:rPr lang="en-US" altLang="en-US" dirty="0"/>
              <a:t>	where &lt;query expression&gt; is any legal SQL expression.  The view name is represented by </a:t>
            </a:r>
            <a:r>
              <a:rPr lang="en-US" altLang="en-US" i="1" dirty="0"/>
              <a:t>v.</a:t>
            </a:r>
            <a:endParaRPr lang="en-US" altLang="en-US" dirty="0"/>
          </a:p>
          <a:p>
            <a:pPr>
              <a:tabLst>
                <a:tab pos="2574131" algn="ctr"/>
              </a:tabLst>
            </a:pPr>
            <a:r>
              <a:rPr lang="en-US" altLang="en-US" dirty="0"/>
              <a:t>Once a view is defined, the view name can be used to refer to the virtual relation that the view generates.</a:t>
            </a:r>
          </a:p>
          <a:p>
            <a:pPr>
              <a:tabLst>
                <a:tab pos="2574131" algn="ctr"/>
              </a:tabLst>
            </a:pPr>
            <a:r>
              <a:rPr lang="en-US" altLang="en-US" dirty="0"/>
              <a:t>View definition is not the same as creating a new relation by evaluating the query expression  </a:t>
            </a:r>
          </a:p>
          <a:p>
            <a:pPr lvl="1">
              <a:tabLst>
                <a:tab pos="2574131" algn="ctr"/>
              </a:tabLst>
            </a:pPr>
            <a:r>
              <a:rPr lang="en-US" altLang="en-US" dirty="0"/>
              <a:t>Rather, a view definition causes the saving of an expression; the expression is substituted into queries using the view.</a:t>
            </a:r>
          </a:p>
        </p:txBody>
      </p:sp>
    </p:spTree>
    <p:extLst>
      <p:ext uri="{BB962C8B-B14F-4D97-AF65-F5344CB8AC3E}">
        <p14:creationId xmlns:p14="http://schemas.microsoft.com/office/powerpoint/2010/main" val="2003179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a:defRPr/>
            </a:pPr>
            <a:r>
              <a:rPr lang="en-US" dirty="0">
                <a:ea typeface="+mj-ea"/>
              </a:rPr>
              <a:t>View Definition and Use</a:t>
            </a:r>
          </a:p>
        </p:txBody>
      </p:sp>
      <p:sp>
        <p:nvSpPr>
          <p:cNvPr id="41987" name="Rectangle 3"/>
          <p:cNvSpPr>
            <a:spLocks noGrp="1" noChangeArrowheads="1"/>
          </p:cNvSpPr>
          <p:nvPr>
            <p:ph type="body" idx="1"/>
          </p:nvPr>
        </p:nvSpPr>
        <p:spPr>
          <a:xfrm>
            <a:off x="1719263" y="829867"/>
            <a:ext cx="5662613" cy="3604974"/>
          </a:xfrm>
        </p:spPr>
        <p:txBody>
          <a:bodyPr/>
          <a:lstStyle/>
          <a:p>
            <a:pPr>
              <a:tabLst>
                <a:tab pos="1027510" algn="l"/>
              </a:tabLst>
            </a:pPr>
            <a:r>
              <a:rPr lang="en-US" altLang="en-US" dirty="0"/>
              <a:t>A view of instructors without their salary</a:t>
            </a:r>
          </a:p>
          <a:p>
            <a:pPr>
              <a:buNone/>
              <a:tabLst>
                <a:tab pos="1027510" algn="l"/>
              </a:tabLst>
            </a:pPr>
            <a:r>
              <a:rPr lang="en-US" altLang="en-US" sz="600" dirty="0"/>
              <a:t> </a:t>
            </a:r>
            <a:br>
              <a:rPr lang="en-US" altLang="en-US" dirty="0"/>
            </a:br>
            <a:r>
              <a:rPr lang="en-US" altLang="en-US" dirty="0"/>
              <a:t>              </a:t>
            </a:r>
            <a:r>
              <a:rPr kumimoji="0" lang="en-US" altLang="en-US" b="1" dirty="0"/>
              <a:t>create view </a:t>
            </a:r>
            <a:r>
              <a:rPr lang="en-US" altLang="en-US" b="1" i="1" dirty="0">
                <a:solidFill>
                  <a:srgbClr val="002060"/>
                </a:solidFill>
              </a:rPr>
              <a:t>faculty</a:t>
            </a:r>
            <a:r>
              <a:rPr kumimoji="0" lang="en-US" altLang="en-US" i="1" dirty="0"/>
              <a:t> </a:t>
            </a:r>
            <a:r>
              <a:rPr kumimoji="0" lang="en-US" altLang="en-US" b="1" dirty="0"/>
              <a:t>as</a:t>
            </a:r>
            <a:r>
              <a:rPr lang="en-US" altLang="en-US" b="1" dirty="0"/>
              <a:t> </a:t>
            </a:r>
            <a:br>
              <a:rPr lang="en-US" altLang="en-US" b="1" dirty="0"/>
            </a:br>
            <a:r>
              <a:rPr lang="en-US" altLang="en-US" b="1" dirty="0"/>
              <a:t>                      </a:t>
            </a:r>
            <a:r>
              <a:rPr kumimoji="0" lang="en-US" altLang="en-US" b="1" dirty="0"/>
              <a:t>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tabLst>
                <a:tab pos="1027510" algn="l"/>
              </a:tabLst>
            </a:pPr>
            <a:r>
              <a:rPr lang="en-US" altLang="en-US" dirty="0"/>
              <a:t>Find all instructors in the Biology department</a:t>
            </a:r>
          </a:p>
          <a:p>
            <a:pPr>
              <a:buNone/>
              <a:tabLst>
                <a:tab pos="1027510" algn="l"/>
              </a:tabLst>
            </a:pPr>
            <a:r>
              <a:rPr lang="en-US" altLang="en-US" sz="600" dirty="0"/>
              <a:t> </a:t>
            </a:r>
            <a:br>
              <a:rPr lang="en-US" altLang="en-US" dirty="0"/>
            </a:br>
            <a:r>
              <a:rPr lang="en-US" altLang="en-US" dirty="0"/>
              <a:t>                </a:t>
            </a:r>
            <a:r>
              <a:rPr lang="en-US" altLang="en-US" b="1" dirty="0"/>
              <a:t>select </a:t>
            </a:r>
            <a:r>
              <a:rPr lang="en-US" altLang="en-US" i="1" dirty="0"/>
              <a:t>name</a:t>
            </a:r>
            <a:br>
              <a:rPr lang="en-US" altLang="en-US" i="1" dirty="0"/>
            </a:br>
            <a:r>
              <a:rPr lang="en-US" altLang="en-US" i="1" dirty="0"/>
              <a:t>                </a:t>
            </a:r>
            <a:r>
              <a:rPr lang="en-US" altLang="en-US" b="1" dirty="0"/>
              <a:t>from </a:t>
            </a:r>
            <a:r>
              <a:rPr lang="en-US" altLang="en-US" b="1" i="1" dirty="0">
                <a:solidFill>
                  <a:srgbClr val="002060"/>
                </a:solidFill>
              </a:rPr>
              <a:t>faculty</a:t>
            </a:r>
            <a:br>
              <a:rPr lang="en-US" altLang="en-US" i="1" dirty="0"/>
            </a:br>
            <a:r>
              <a:rPr lang="en-US" altLang="en-US" i="1" dirty="0"/>
              <a:t>                </a:t>
            </a:r>
            <a:r>
              <a:rPr lang="en-US" altLang="en-US" b="1" dirty="0"/>
              <a:t>where </a:t>
            </a:r>
            <a:r>
              <a:rPr lang="en-US" altLang="en-US" i="1" dirty="0"/>
              <a:t>dept_name = </a:t>
            </a:r>
            <a:r>
              <a:rPr lang="en-US" altLang="en-US" dirty="0"/>
              <a:t>'Biology'</a:t>
            </a:r>
          </a:p>
          <a:p>
            <a:pPr>
              <a:tabLst>
                <a:tab pos="1027510" algn="l"/>
              </a:tabLst>
            </a:pPr>
            <a:r>
              <a:rPr lang="en-US" altLang="en-US" dirty="0"/>
              <a:t>Create a view of department salary totals</a:t>
            </a:r>
          </a:p>
          <a:p>
            <a:pPr>
              <a:buNone/>
              <a:tabLst>
                <a:tab pos="1027510" algn="l"/>
              </a:tabLst>
            </a:pPr>
            <a:r>
              <a:rPr lang="en-US" altLang="en-US" sz="600" dirty="0"/>
              <a:t> </a:t>
            </a:r>
            <a:br>
              <a:rPr lang="en-US" altLang="en-US" dirty="0"/>
            </a:br>
            <a:r>
              <a:rPr lang="en-US" altLang="en-US" dirty="0"/>
              <a:t>  </a:t>
            </a:r>
            <a:r>
              <a:rPr lang="en-US" altLang="en-US" b="1" dirty="0"/>
              <a:t>create view </a:t>
            </a:r>
            <a:r>
              <a:rPr lang="en-US" altLang="en-US" b="1" i="1" dirty="0" err="1">
                <a:solidFill>
                  <a:srgbClr val="002060"/>
                </a:solidFill>
              </a:rPr>
              <a:t>departments_total_salary</a:t>
            </a:r>
            <a:r>
              <a:rPr lang="en-US" altLang="en-US" b="1" i="1" dirty="0">
                <a:solidFill>
                  <a:srgbClr val="002060"/>
                </a:solidFill>
              </a:rPr>
              <a:t>(dept_name, </a:t>
            </a:r>
            <a:r>
              <a:rPr lang="en-US" altLang="en-US" b="1" i="1" dirty="0" err="1">
                <a:solidFill>
                  <a:srgbClr val="002060"/>
                </a:solidFill>
              </a:rPr>
              <a:t>total_salary</a:t>
            </a:r>
            <a:r>
              <a:rPr lang="en-US" altLang="en-US" b="1" i="1" dirty="0">
                <a:solidFill>
                  <a:srgbClr val="000099"/>
                </a:solidFill>
              </a:rPr>
              <a:t>)</a:t>
            </a:r>
            <a:r>
              <a:rPr lang="en-US" altLang="en-US" i="1" dirty="0">
                <a:solidFill>
                  <a:srgbClr val="000099"/>
                </a:solidFill>
              </a:rPr>
              <a:t> </a:t>
            </a:r>
            <a:r>
              <a:rPr lang="en-US" altLang="en-US" b="1" dirty="0"/>
              <a:t>as</a:t>
            </a:r>
            <a:br>
              <a:rPr lang="en-US" altLang="en-US" b="1" dirty="0"/>
            </a:br>
            <a:r>
              <a:rPr lang="en-US" altLang="en-US" b="1" dirty="0"/>
              <a:t>       select </a:t>
            </a:r>
            <a:r>
              <a:rPr lang="en-US" altLang="en-US" i="1" dirty="0"/>
              <a:t>dept_name</a:t>
            </a:r>
            <a:r>
              <a:rPr lang="en-US" altLang="en-US" dirty="0"/>
              <a:t>, </a:t>
            </a:r>
            <a:r>
              <a:rPr lang="en-US" altLang="en-US" b="1" dirty="0"/>
              <a:t>sum </a:t>
            </a:r>
            <a:r>
              <a:rPr lang="en-US" altLang="en-US" dirty="0"/>
              <a:t>(</a:t>
            </a:r>
            <a:r>
              <a:rPr lang="en-US" altLang="en-US" i="1" dirty="0"/>
              <a:t>salary</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p>
          <a:p>
            <a:pPr>
              <a:tabLst>
                <a:tab pos="1027510" algn="l"/>
              </a:tabLst>
            </a:pPr>
            <a:endParaRPr lang="en-US" altLang="en-US" sz="1500" dirty="0"/>
          </a:p>
          <a:p>
            <a:pPr>
              <a:buNone/>
              <a:tabLst>
                <a:tab pos="1027510" algn="l"/>
              </a:tabLst>
            </a:pPr>
            <a:endParaRPr lang="en-US" altLang="en-US" sz="1800" dirty="0"/>
          </a:p>
          <a:p>
            <a:pPr>
              <a:tabLst>
                <a:tab pos="1027510" algn="l"/>
              </a:tabLst>
            </a:pPr>
            <a:endParaRPr lang="en-US" altLang="en-US" sz="1500" dirty="0"/>
          </a:p>
          <a:p>
            <a:pPr>
              <a:tabLst>
                <a:tab pos="1027510" algn="l"/>
              </a:tabLst>
            </a:pPr>
            <a:endParaRPr lang="en-US" altLang="en-US" sz="1500" dirty="0"/>
          </a:p>
        </p:txBody>
      </p:sp>
      <p:sp>
        <p:nvSpPr>
          <p:cNvPr id="335877" name="Text Box 5"/>
          <p:cNvSpPr txBox="1">
            <a:spLocks noChangeArrowheads="1"/>
          </p:cNvSpPr>
          <p:nvPr/>
        </p:nvSpPr>
        <p:spPr bwMode="auto">
          <a:xfrm>
            <a:off x="1938337" y="3924300"/>
            <a:ext cx="5662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
                <a:srgbClr val="CC3300"/>
              </a:buClr>
              <a:buSzPct val="90000"/>
              <a:buFontTx/>
              <a:buNone/>
              <a:tabLst/>
              <a:defRPr/>
            </a:pPr>
            <a:r>
              <a:rPr kumimoji="1" lang="en-US" altLang="en-US" sz="18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p>
        </p:txBody>
      </p:sp>
    </p:spTree>
    <p:extLst>
      <p:ext uri="{BB962C8B-B14F-4D97-AF65-F5344CB8AC3E}">
        <p14:creationId xmlns:p14="http://schemas.microsoft.com/office/powerpoint/2010/main" val="4135257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5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7"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6083" name="Rectangle 3"/>
          <p:cNvSpPr>
            <a:spLocks noGrp="1" noChangeArrowheads="1"/>
          </p:cNvSpPr>
          <p:nvPr>
            <p:ph type="body" idx="1"/>
          </p:nvPr>
        </p:nvSpPr>
        <p:spPr>
          <a:xfrm>
            <a:off x="1719264" y="829866"/>
            <a:ext cx="5762393" cy="2535126"/>
          </a:xfrm>
        </p:spPr>
        <p:txBody>
          <a:bodyPr/>
          <a:lstStyle/>
          <a:p>
            <a:r>
              <a:rPr lang="en-US" altLang="en-US" dirty="0"/>
              <a:t>One view may be used in the expression defining another view </a:t>
            </a:r>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directly </a:t>
            </a:r>
            <a:r>
              <a:rPr lang="en-US" altLang="en-US" dirty="0"/>
              <a:t>on a view relation </a:t>
            </a:r>
            <a:r>
              <a:rPr lang="en-US" altLang="en-US" i="1" dirty="0"/>
              <a:t>v</a:t>
            </a:r>
            <a:r>
              <a:rPr lang="en-US" altLang="en-US" i="1" baseline="-25000" dirty="0"/>
              <a:t>2</a:t>
            </a:r>
            <a:r>
              <a:rPr lang="en-US" altLang="en-US" i="1" dirty="0"/>
              <a:t> </a:t>
            </a:r>
            <a:r>
              <a:rPr lang="en-US" altLang="en-US" dirty="0"/>
              <a:t> if </a:t>
            </a:r>
            <a:r>
              <a:rPr lang="en-US" altLang="en-US" i="1" dirty="0"/>
              <a:t>v</a:t>
            </a:r>
            <a:r>
              <a:rPr lang="en-US" altLang="en-US" baseline="-25000" dirty="0"/>
              <a:t>2</a:t>
            </a:r>
            <a:r>
              <a:rPr lang="en-US" altLang="en-US" dirty="0"/>
              <a:t> is used in the expression defining </a:t>
            </a:r>
            <a:r>
              <a:rPr lang="en-US" altLang="en-US" i="1" dirty="0"/>
              <a:t>v</a:t>
            </a:r>
            <a:r>
              <a:rPr lang="en-US" altLang="en-US" baseline="-25000" dirty="0"/>
              <a:t>1</a:t>
            </a:r>
            <a:endParaRPr lang="en-US" altLang="en-US" dirty="0"/>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on</a:t>
            </a:r>
            <a:r>
              <a:rPr lang="en-US" altLang="en-US" b="1" dirty="0">
                <a:solidFill>
                  <a:srgbClr val="002060"/>
                </a:solidFill>
              </a:rPr>
              <a:t> </a:t>
            </a:r>
            <a:r>
              <a:rPr lang="en-US" altLang="en-US" dirty="0"/>
              <a:t>view relation </a:t>
            </a:r>
            <a:r>
              <a:rPr lang="en-US" altLang="en-US" i="1" dirty="0"/>
              <a:t>v</a:t>
            </a:r>
            <a:r>
              <a:rPr lang="en-US" altLang="en-US" i="1" baseline="-25000" dirty="0"/>
              <a:t>2</a:t>
            </a:r>
            <a:r>
              <a:rPr lang="en-US" altLang="en-US" i="1" dirty="0"/>
              <a:t> </a:t>
            </a:r>
            <a:r>
              <a:rPr lang="en-US" altLang="en-US" dirty="0"/>
              <a:t>if either </a:t>
            </a:r>
            <a:r>
              <a:rPr lang="en-US" altLang="en-US" i="1" dirty="0"/>
              <a:t>v</a:t>
            </a:r>
            <a:r>
              <a:rPr lang="en-US" altLang="en-US" baseline="-25000" dirty="0"/>
              <a:t>1 </a:t>
            </a:r>
            <a:r>
              <a:rPr lang="en-US" altLang="en-US" dirty="0"/>
              <a:t>depends directly to </a:t>
            </a:r>
            <a:r>
              <a:rPr lang="en-US" altLang="en-US" i="1" dirty="0"/>
              <a:t>v</a:t>
            </a:r>
            <a:r>
              <a:rPr lang="en-US" altLang="en-US" baseline="-25000" dirty="0"/>
              <a:t>2 </a:t>
            </a:r>
            <a:r>
              <a:rPr lang="en-US" altLang="en-US" dirty="0"/>
              <a:t> or there is a path of dependencies from </a:t>
            </a:r>
            <a:r>
              <a:rPr lang="en-US" altLang="en-US" i="1" dirty="0"/>
              <a:t>v</a:t>
            </a:r>
            <a:r>
              <a:rPr lang="en-US" altLang="en-US" baseline="-25000" dirty="0"/>
              <a:t>1</a:t>
            </a:r>
            <a:r>
              <a:rPr lang="en-US" altLang="en-US" dirty="0"/>
              <a:t> to </a:t>
            </a:r>
            <a:r>
              <a:rPr lang="en-US" altLang="en-US" i="1" dirty="0"/>
              <a:t>v</a:t>
            </a:r>
            <a:r>
              <a:rPr lang="en-US" altLang="en-US" baseline="-25000" dirty="0"/>
              <a:t>2</a:t>
            </a:r>
            <a:r>
              <a:rPr lang="en-US" altLang="en-US" dirty="0"/>
              <a:t> </a:t>
            </a:r>
          </a:p>
          <a:p>
            <a:r>
              <a:rPr lang="en-US" altLang="en-US" dirty="0"/>
              <a:t>A view relation </a:t>
            </a:r>
            <a:r>
              <a:rPr lang="en-US" altLang="en-US" i="1" dirty="0"/>
              <a:t>v</a:t>
            </a:r>
            <a:r>
              <a:rPr lang="en-US" altLang="en-US" dirty="0"/>
              <a:t> is said to be </a:t>
            </a:r>
            <a:r>
              <a:rPr lang="en-US" altLang="en-US" b="1" i="1" dirty="0">
                <a:solidFill>
                  <a:srgbClr val="002060"/>
                </a:solidFill>
              </a:rPr>
              <a:t>recursive</a:t>
            </a:r>
            <a:r>
              <a:rPr lang="en-US" altLang="en-US" i="1" dirty="0"/>
              <a:t> </a:t>
            </a:r>
            <a:r>
              <a:rPr lang="en-US" altLang="en-US" dirty="0"/>
              <a:t> if it depends on itself.</a:t>
            </a:r>
          </a:p>
        </p:txBody>
      </p:sp>
    </p:spTree>
    <p:extLst>
      <p:ext uri="{BB962C8B-B14F-4D97-AF65-F5344CB8AC3E}">
        <p14:creationId xmlns:p14="http://schemas.microsoft.com/office/powerpoint/2010/main" val="1631146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More Relational Algebra</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4191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4035" name="Rectangle 3"/>
          <p:cNvSpPr>
            <a:spLocks noGrp="1" noChangeArrowheads="1"/>
          </p:cNvSpPr>
          <p:nvPr>
            <p:ph type="body" idx="1"/>
          </p:nvPr>
        </p:nvSpPr>
        <p:spPr>
          <a:xfrm>
            <a:off x="1719264" y="838630"/>
            <a:ext cx="5678234" cy="3212163"/>
          </a:xfrm>
        </p:spPr>
        <p:txBody>
          <a:bodyPr/>
          <a:lstStyle/>
          <a:p>
            <a:r>
              <a:rPr lang="en-US" altLang="en-US" b="1" dirty="0"/>
              <a:t>create view </a:t>
            </a:r>
            <a:r>
              <a:rPr lang="en-US" altLang="en-US" b="1" i="1" dirty="0">
                <a:solidFill>
                  <a:srgbClr val="002060"/>
                </a:solidFill>
              </a:rPr>
              <a:t>physics_fall_2017</a:t>
            </a:r>
            <a:r>
              <a:rPr lang="en-US" altLang="en-US" b="1" i="1" dirty="0"/>
              <a:t> </a:t>
            </a:r>
            <a:r>
              <a:rPr lang="en-US" altLang="en-US" b="1" dirty="0"/>
              <a:t>as</a:t>
            </a:r>
            <a:br>
              <a:rPr lang="en-US" altLang="en-US" b="1" dirty="0"/>
            </a:br>
            <a:r>
              <a:rPr lang="en-US" altLang="en-US" b="1" dirty="0"/>
              <a:t>   select </a:t>
            </a:r>
            <a:r>
              <a:rPr lang="en-US" altLang="en-US" i="1" dirty="0" err="1"/>
              <a:t>course</a:t>
            </a:r>
            <a:r>
              <a:rPr lang="en-US" altLang="en-US" dirty="0" err="1"/>
              <a:t>.</a:t>
            </a:r>
            <a:r>
              <a:rPr lang="en-US" altLang="en-US" i="1" dirty="0" err="1"/>
              <a:t>course_id</a:t>
            </a:r>
            <a:r>
              <a:rPr lang="en-US" altLang="en-US" dirty="0"/>
              <a:t>, </a:t>
            </a:r>
            <a:r>
              <a:rPr lang="en-US" altLang="en-US" i="1" dirty="0" err="1"/>
              <a:t>sec_id</a:t>
            </a:r>
            <a:r>
              <a:rPr lang="en-US" altLang="en-US" dirty="0"/>
              <a:t>, </a:t>
            </a:r>
            <a:r>
              <a:rPr lang="en-US" altLang="en-US" i="1" dirty="0"/>
              <a:t>building</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i="1" dirty="0"/>
              <a:t>course</a:t>
            </a:r>
            <a:r>
              <a:rPr lang="en-US" altLang="en-US" dirty="0"/>
              <a:t>, </a:t>
            </a:r>
            <a:r>
              <a:rPr lang="en-US" altLang="en-US" i="1" dirty="0"/>
              <a:t>section</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i="1" dirty="0"/>
              <a:t> </a:t>
            </a:r>
            <a:r>
              <a:rPr lang="en-US" altLang="en-US" dirty="0"/>
              <a:t>= </a:t>
            </a:r>
            <a:r>
              <a:rPr lang="en-US" altLang="en-US" i="1" dirty="0" err="1"/>
              <a:t>section</a:t>
            </a:r>
            <a:r>
              <a:rPr lang="en-US" altLang="en-US" dirty="0" err="1"/>
              <a:t>.</a:t>
            </a:r>
            <a:r>
              <a:rPr lang="en-US" altLang="en-US" i="1" dirty="0" err="1"/>
              <a:t>course_id</a:t>
            </a:r>
            <a:br>
              <a:rPr lang="en-US" altLang="en-US" i="1" dirty="0"/>
            </a:br>
            <a:r>
              <a:rPr lang="en-US" altLang="en-US" i="1" dirty="0"/>
              <a:t>              </a:t>
            </a:r>
            <a:r>
              <a:rPr lang="en-US" altLang="en-US" b="1" dirty="0"/>
              <a:t>and </a:t>
            </a:r>
            <a:r>
              <a:rPr lang="en-US" altLang="en-US" i="1" dirty="0" err="1"/>
              <a:t>course</a:t>
            </a:r>
            <a:r>
              <a:rPr lang="en-US" altLang="en-US" dirty="0" err="1"/>
              <a:t>.</a:t>
            </a:r>
            <a:r>
              <a:rPr lang="en-US" altLang="en-US" i="1" dirty="0" err="1"/>
              <a:t>dept_name</a:t>
            </a:r>
            <a:r>
              <a:rPr lang="en-US" altLang="en-US" i="1" dirty="0"/>
              <a:t> </a:t>
            </a:r>
            <a:r>
              <a:rPr lang="en-US" altLang="en-US" dirty="0"/>
              <a:t>= 'Physics'</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semester</a:t>
            </a:r>
            <a:r>
              <a:rPr lang="en-US" altLang="en-US" i="1" dirty="0"/>
              <a:t> </a:t>
            </a:r>
            <a:r>
              <a:rPr lang="en-US" altLang="en-US" dirty="0"/>
              <a:t>= 'Fall'</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year</a:t>
            </a:r>
            <a:r>
              <a:rPr lang="en-US" altLang="en-US" i="1" dirty="0"/>
              <a:t> </a:t>
            </a:r>
            <a:r>
              <a:rPr lang="en-US" altLang="en-US" dirty="0"/>
              <a:t>= '2017’;</a:t>
            </a:r>
          </a:p>
          <a:p>
            <a:pPr>
              <a:buNone/>
            </a:pPr>
            <a:r>
              <a:rPr lang="en-US" altLang="en-US" sz="600" dirty="0"/>
              <a:t> </a:t>
            </a:r>
          </a:p>
          <a:p>
            <a:r>
              <a:rPr lang="en-US" altLang="en-US" b="1" dirty="0"/>
              <a:t>create view </a:t>
            </a:r>
            <a:r>
              <a:rPr lang="en-US" altLang="en-US" b="1" i="1" dirty="0">
                <a:solidFill>
                  <a:srgbClr val="002060"/>
                </a:solidFill>
              </a:rPr>
              <a:t>physics_fall_2017</a:t>
            </a:r>
            <a:r>
              <a:rPr lang="en-US" altLang="en-US" b="1" i="1" dirty="0"/>
              <a:t>_</a:t>
            </a:r>
            <a:r>
              <a:rPr lang="en-US" altLang="en-US" i="1" dirty="0"/>
              <a:t>watson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p>
          <a:p>
            <a:endParaRPr lang="en-US" altLang="en-US" dirty="0"/>
          </a:p>
        </p:txBody>
      </p:sp>
    </p:spTree>
    <p:extLst>
      <p:ext uri="{BB962C8B-B14F-4D97-AF65-F5344CB8AC3E}">
        <p14:creationId xmlns:p14="http://schemas.microsoft.com/office/powerpoint/2010/main" val="3600978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dirty="0">
                <a:ea typeface="+mj-ea"/>
              </a:rPr>
              <a:t>View Expansion</a:t>
            </a:r>
          </a:p>
        </p:txBody>
      </p:sp>
      <p:sp>
        <p:nvSpPr>
          <p:cNvPr id="45059" name="Rectangle 3"/>
          <p:cNvSpPr>
            <a:spLocks noGrp="1" noChangeArrowheads="1"/>
          </p:cNvSpPr>
          <p:nvPr>
            <p:ph type="body" idx="1"/>
          </p:nvPr>
        </p:nvSpPr>
        <p:spPr/>
        <p:txBody>
          <a:bodyPr/>
          <a:lstStyle/>
          <a:p>
            <a:r>
              <a:rPr lang="en-US" altLang="en-US" dirty="0"/>
              <a:t>Expand  the view :</a:t>
            </a:r>
          </a:p>
          <a:p>
            <a:pPr>
              <a:buNone/>
            </a:pPr>
            <a:r>
              <a:rPr lang="en-US" altLang="en-US" b="1" dirty="0"/>
              <a:t>          create view </a:t>
            </a:r>
            <a:r>
              <a:rPr lang="en-US" altLang="en-US" b="1" i="1" dirty="0">
                <a:solidFill>
                  <a:srgbClr val="002060"/>
                </a:solidFill>
              </a:rPr>
              <a:t>physics_fall_2017_watson</a:t>
            </a:r>
            <a:r>
              <a:rPr lang="en-US" altLang="en-US" b="1" i="1" dirty="0"/>
              <a:t>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r>
              <a:rPr lang="en-US" altLang="ja-JP" dirty="0"/>
              <a:t>'</a:t>
            </a:r>
            <a:endParaRPr lang="en-US" altLang="en-US" dirty="0"/>
          </a:p>
          <a:p>
            <a:r>
              <a:rPr lang="en-US" altLang="en-US" dirty="0"/>
              <a:t>To:</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45060" name="Text Box 4"/>
          <p:cNvSpPr txBox="1">
            <a:spLocks noChangeArrowheads="1"/>
          </p:cNvSpPr>
          <p:nvPr/>
        </p:nvSpPr>
        <p:spPr bwMode="auto">
          <a:xfrm>
            <a:off x="2251472" y="2224692"/>
            <a:ext cx="5394722" cy="208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create view </a:t>
            </a:r>
            <a:r>
              <a:rPr kumimoji="1" lang="en-US" altLang="en-US" sz="1275" b="1" i="1" u="none" strike="noStrike" kern="1200" cap="none" spc="0" normalizeH="0" baseline="0" noProof="0" dirty="0">
                <a:ln>
                  <a:noFill/>
                </a:ln>
                <a:solidFill>
                  <a:srgbClr val="002060"/>
                </a:solidFill>
                <a:effectLst/>
                <a:uLnTx/>
                <a:uFillTx/>
                <a:latin typeface="Helvetica"/>
                <a:ea typeface="MS PGothic" panose="020B0600070205080204" pitchFamily="34" charset="-128"/>
                <a:cs typeface="+mn-cs"/>
              </a:rPr>
              <a:t>physics_fall_2017_watson</a:t>
            </a:r>
            <a:r>
              <a:rPr kumimoji="0" lang="en-US" altLang="en-US" sz="1275" b="1" i="1"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'Physics'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'Watson';</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5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74151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pPr>
              <a:defRPr/>
            </a:pPr>
            <a:r>
              <a:rPr lang="en-US" dirty="0">
                <a:ea typeface="+mj-ea"/>
              </a:rPr>
              <a:t>View Expansion (Cont.)</a:t>
            </a:r>
          </a:p>
        </p:txBody>
      </p:sp>
      <p:sp>
        <p:nvSpPr>
          <p:cNvPr id="48131" name="Rectangle 3"/>
          <p:cNvSpPr>
            <a:spLocks noGrp="1" noChangeArrowheads="1"/>
          </p:cNvSpPr>
          <p:nvPr>
            <p:ph type="body" idx="1"/>
          </p:nvPr>
        </p:nvSpPr>
        <p:spPr>
          <a:xfrm>
            <a:off x="1719264" y="820342"/>
            <a:ext cx="5729102" cy="3038427"/>
          </a:xfrm>
        </p:spPr>
        <p:txBody>
          <a:bodyPr/>
          <a:lstStyle/>
          <a:p>
            <a:pPr>
              <a:tabLst>
                <a:tab pos="510779" algn="l"/>
              </a:tabLst>
            </a:pPr>
            <a:r>
              <a:rPr lang="en-US" altLang="en-US" dirty="0"/>
              <a:t>A way to define the meaning of views defined in terms of other views.</a:t>
            </a:r>
          </a:p>
          <a:p>
            <a:pPr>
              <a:tabLst>
                <a:tab pos="510779" algn="l"/>
              </a:tabLst>
            </a:pPr>
            <a:r>
              <a:rPr lang="en-US" altLang="en-US" dirty="0"/>
              <a:t>Let view </a:t>
            </a:r>
            <a:r>
              <a:rPr lang="en-US" altLang="en-US" i="1" dirty="0"/>
              <a:t>v</a:t>
            </a:r>
            <a:r>
              <a:rPr lang="en-US" altLang="en-US" baseline="-25000" dirty="0"/>
              <a:t>1</a:t>
            </a:r>
            <a:r>
              <a:rPr lang="en-US" altLang="en-US" dirty="0"/>
              <a:t> be defined by an expression </a:t>
            </a:r>
            <a:r>
              <a:rPr lang="en-US" altLang="en-US" i="1" dirty="0"/>
              <a:t>e</a:t>
            </a:r>
            <a:r>
              <a:rPr lang="en-US" altLang="en-US" baseline="-25000" dirty="0"/>
              <a:t>1</a:t>
            </a:r>
            <a:r>
              <a:rPr lang="en-US" altLang="en-US" dirty="0"/>
              <a:t> that may itself contain uses of view relations.</a:t>
            </a:r>
          </a:p>
          <a:p>
            <a:pPr>
              <a:tabLst>
                <a:tab pos="510779" algn="l"/>
              </a:tabLst>
            </a:pPr>
            <a:r>
              <a:rPr lang="en-US" altLang="en-US" dirty="0"/>
              <a:t>View expansion of an expression repeats the following replacement step:</a:t>
            </a:r>
          </a:p>
          <a:p>
            <a:pPr>
              <a:buNone/>
              <a:tabLst>
                <a:tab pos="510779" algn="l"/>
              </a:tabLst>
            </a:pPr>
            <a:r>
              <a:rPr lang="en-US" altLang="en-US" dirty="0"/>
              <a:t>		</a:t>
            </a:r>
            <a:r>
              <a:rPr lang="en-US" altLang="en-US" b="1" dirty="0"/>
              <a:t>repeat</a:t>
            </a:r>
            <a:br>
              <a:rPr lang="en-US" altLang="en-US" b="1" dirty="0"/>
            </a:br>
            <a:r>
              <a:rPr lang="en-US" altLang="en-US" b="1" dirty="0"/>
              <a:t>		</a:t>
            </a:r>
            <a:r>
              <a:rPr lang="en-US" altLang="en-US" dirty="0"/>
              <a:t>Find any view relation </a:t>
            </a:r>
            <a:r>
              <a:rPr lang="en-US" altLang="en-US" i="1" dirty="0"/>
              <a:t>v</a:t>
            </a:r>
            <a:r>
              <a:rPr lang="en-US" altLang="en-US" i="1" baseline="-25000" dirty="0"/>
              <a:t>i</a:t>
            </a:r>
            <a:r>
              <a:rPr lang="en-US" altLang="en-US" dirty="0"/>
              <a:t> in </a:t>
            </a:r>
            <a:r>
              <a:rPr lang="en-US" altLang="en-US" i="1" dirty="0"/>
              <a:t>e</a:t>
            </a:r>
            <a:r>
              <a:rPr lang="en-US" altLang="en-US" baseline="-25000" dirty="0"/>
              <a:t>1</a:t>
            </a:r>
            <a:br>
              <a:rPr lang="en-US" altLang="en-US" dirty="0"/>
            </a:br>
            <a:r>
              <a:rPr lang="en-US" altLang="en-US" dirty="0"/>
              <a:t>		Replace the view relation </a:t>
            </a:r>
            <a:r>
              <a:rPr lang="en-US" altLang="en-US" i="1" dirty="0"/>
              <a:t>v</a:t>
            </a:r>
            <a:r>
              <a:rPr lang="en-US" altLang="en-US" i="1" baseline="-25000" dirty="0"/>
              <a:t>i</a:t>
            </a:r>
            <a:r>
              <a:rPr lang="en-US" altLang="en-US" dirty="0"/>
              <a:t> by the expression defining </a:t>
            </a:r>
            <a:r>
              <a:rPr lang="en-US" altLang="en-US" i="1" dirty="0"/>
              <a:t>v</a:t>
            </a:r>
            <a:r>
              <a:rPr lang="en-US" altLang="en-US" i="1" baseline="-25000" dirty="0"/>
              <a:t>i</a:t>
            </a:r>
            <a:r>
              <a:rPr lang="en-US" altLang="en-US" dirty="0"/>
              <a:t>             </a:t>
            </a:r>
            <a:br>
              <a:rPr lang="en-US" altLang="en-US" dirty="0"/>
            </a:br>
            <a:r>
              <a:rPr lang="en-US" altLang="en-US" dirty="0"/>
              <a:t>	</a:t>
            </a:r>
            <a:r>
              <a:rPr lang="en-US" altLang="en-US" b="1" dirty="0"/>
              <a:t>until</a:t>
            </a:r>
            <a:r>
              <a:rPr lang="en-US" altLang="en-US" dirty="0"/>
              <a:t> no more view relations are present in </a:t>
            </a:r>
            <a:r>
              <a:rPr lang="en-US" altLang="en-US" i="1" dirty="0"/>
              <a:t>e</a:t>
            </a:r>
            <a:r>
              <a:rPr lang="en-US" altLang="en-US" baseline="-25000" dirty="0"/>
              <a:t>1</a:t>
            </a:r>
            <a:endParaRPr lang="en-US" altLang="en-US" dirty="0"/>
          </a:p>
          <a:p>
            <a:pPr>
              <a:tabLst>
                <a:tab pos="510779" algn="l"/>
              </a:tabLst>
            </a:pPr>
            <a:r>
              <a:rPr lang="en-US" altLang="en-US" dirty="0"/>
              <a:t>As long as the view definitions are not recursive, this loop will terminate</a:t>
            </a:r>
          </a:p>
        </p:txBody>
      </p:sp>
    </p:spTree>
    <p:extLst>
      <p:ext uri="{BB962C8B-B14F-4D97-AF65-F5344CB8AC3E}">
        <p14:creationId xmlns:p14="http://schemas.microsoft.com/office/powerpoint/2010/main" val="2847580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Materialized Views</a:t>
            </a:r>
          </a:p>
        </p:txBody>
      </p:sp>
      <p:sp>
        <p:nvSpPr>
          <p:cNvPr id="109571" name="Rectangle 3"/>
          <p:cNvSpPr>
            <a:spLocks noGrp="1" noChangeArrowheads="1"/>
          </p:cNvSpPr>
          <p:nvPr>
            <p:ph type="body" idx="1"/>
          </p:nvPr>
        </p:nvSpPr>
        <p:spPr>
          <a:xfrm>
            <a:off x="1719264" y="902638"/>
            <a:ext cx="5749076" cy="2626947"/>
          </a:xfrm>
        </p:spPr>
        <p:txBody>
          <a:bodyPr/>
          <a:lstStyle/>
          <a:p>
            <a:r>
              <a:rPr lang="en-US" altLang="en-US" dirty="0"/>
              <a:t>Certain database systems allow view relations to be physically stored.</a:t>
            </a:r>
          </a:p>
          <a:p>
            <a:pPr lvl="1"/>
            <a:r>
              <a:rPr lang="en-US" altLang="en-US" dirty="0"/>
              <a:t> Physical copy created when the view is defined.</a:t>
            </a:r>
          </a:p>
          <a:p>
            <a:pPr lvl="1"/>
            <a:r>
              <a:rPr lang="en-US" altLang="en-US" dirty="0"/>
              <a:t>Such views are called </a:t>
            </a:r>
            <a:r>
              <a:rPr lang="en-US" altLang="en-US" b="1" dirty="0">
                <a:solidFill>
                  <a:srgbClr val="002060"/>
                </a:solidFill>
              </a:rPr>
              <a:t>Materialized view</a:t>
            </a:r>
            <a:r>
              <a:rPr lang="en-US" altLang="en-US" dirty="0"/>
              <a:t>:</a:t>
            </a:r>
          </a:p>
          <a:p>
            <a:r>
              <a:rPr lang="en-US" altLang="en-US" dirty="0"/>
              <a:t>If relations used in the query are updated, the materialized view result becomes out of date</a:t>
            </a:r>
          </a:p>
          <a:p>
            <a:pPr lvl="1"/>
            <a:r>
              <a:rPr lang="en-US" altLang="en-US" dirty="0"/>
              <a:t>Need to </a:t>
            </a:r>
            <a:r>
              <a:rPr lang="en-US" altLang="en-US" b="1" dirty="0">
                <a:solidFill>
                  <a:srgbClr val="002060"/>
                </a:solidFill>
              </a:rPr>
              <a:t>maintain</a:t>
            </a:r>
            <a:r>
              <a:rPr lang="en-US" altLang="en-US" dirty="0"/>
              <a:t> the view, by updating the view whenever the underlying relations are updated.</a:t>
            </a:r>
          </a:p>
        </p:txBody>
      </p:sp>
    </p:spTree>
    <p:extLst>
      <p:ext uri="{BB962C8B-B14F-4D97-AF65-F5344CB8AC3E}">
        <p14:creationId xmlns:p14="http://schemas.microsoft.com/office/powerpoint/2010/main" val="3131984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pPr>
              <a:defRPr/>
            </a:pPr>
            <a:r>
              <a:rPr lang="en-US" dirty="0">
                <a:ea typeface="+mj-ea"/>
              </a:rPr>
              <a:t>Update of a View</a:t>
            </a:r>
          </a:p>
        </p:txBody>
      </p:sp>
      <p:sp>
        <p:nvSpPr>
          <p:cNvPr id="50179" name="Rectangle 3"/>
          <p:cNvSpPr>
            <a:spLocks noGrp="1" noChangeArrowheads="1"/>
          </p:cNvSpPr>
          <p:nvPr>
            <p:ph type="body" idx="1"/>
          </p:nvPr>
        </p:nvSpPr>
        <p:spPr>
          <a:xfrm>
            <a:off x="1719263" y="829866"/>
            <a:ext cx="5696522" cy="3714702"/>
          </a:xfrm>
        </p:spPr>
        <p:txBody>
          <a:bodyPr/>
          <a:lstStyle/>
          <a:p>
            <a:pPr>
              <a:tabLst>
                <a:tab pos="814388" algn="l"/>
              </a:tabLst>
            </a:pPr>
            <a:r>
              <a:rPr lang="en-US" altLang="en-US" dirty="0"/>
              <a:t>Add a new tuple to </a:t>
            </a:r>
            <a:r>
              <a:rPr lang="en-US" altLang="en-US" i="1" dirty="0"/>
              <a:t>faculty </a:t>
            </a:r>
            <a:r>
              <a:rPr lang="en-US" altLang="en-US" dirty="0"/>
              <a:t>view which we defined earlier</a:t>
            </a:r>
            <a:endParaRPr lang="en-US" altLang="en-US" b="1" dirty="0"/>
          </a:p>
          <a:p>
            <a:pPr>
              <a:buNone/>
              <a:tabLst>
                <a:tab pos="814388" algn="l"/>
              </a:tabLst>
            </a:pPr>
            <a:r>
              <a:rPr lang="en-US" altLang="en-US" dirty="0"/>
              <a:t>		</a:t>
            </a:r>
            <a:r>
              <a:rPr lang="en-US" altLang="en-US" b="1" dirty="0"/>
              <a:t>insert into </a:t>
            </a:r>
            <a:r>
              <a:rPr lang="en-US" altLang="en-US" i="1" dirty="0"/>
              <a:t>faculty </a:t>
            </a:r>
          </a:p>
          <a:p>
            <a:pPr>
              <a:buNone/>
              <a:tabLst>
                <a:tab pos="814388" algn="l"/>
              </a:tabLst>
            </a:pPr>
            <a:r>
              <a:rPr lang="en-US" altLang="en-US" b="1" i="1" dirty="0"/>
              <a:t>                       </a:t>
            </a:r>
            <a:r>
              <a:rPr lang="en-US" altLang="en-US" b="1" dirty="0"/>
              <a:t>values </a:t>
            </a:r>
            <a:r>
              <a:rPr lang="en-US" altLang="en-US" dirty="0"/>
              <a:t>('30765', 'Green', 'Music');</a:t>
            </a:r>
          </a:p>
          <a:p>
            <a:pPr>
              <a:tabLst>
                <a:tab pos="814388" algn="l"/>
              </a:tabLst>
            </a:pPr>
            <a:r>
              <a:rPr lang="en-US" altLang="en-US" dirty="0"/>
              <a:t>This insertion must be represented by the insertion into  the </a:t>
            </a:r>
            <a:r>
              <a:rPr lang="en-US" altLang="en-US" i="1" dirty="0"/>
              <a:t>instructor</a:t>
            </a:r>
            <a:r>
              <a:rPr lang="en-US" altLang="en-US" dirty="0"/>
              <a:t> relation</a:t>
            </a:r>
          </a:p>
          <a:p>
            <a:pPr lvl="1">
              <a:tabLst>
                <a:tab pos="814388" algn="l"/>
              </a:tabLst>
            </a:pPr>
            <a:r>
              <a:rPr lang="en-US" altLang="en-US" dirty="0">
                <a:cs typeface="+mn-cs"/>
              </a:rPr>
              <a:t>Must have a  value for salary.</a:t>
            </a:r>
          </a:p>
          <a:p>
            <a:pPr>
              <a:tabLst>
                <a:tab pos="814388" algn="l"/>
              </a:tabLst>
            </a:pPr>
            <a:r>
              <a:rPr lang="en-US" altLang="en-US" dirty="0">
                <a:cs typeface="+mn-cs"/>
              </a:rPr>
              <a:t>Two approaches</a:t>
            </a:r>
          </a:p>
          <a:p>
            <a:pPr lvl="1">
              <a:tabLst>
                <a:tab pos="814388" algn="l"/>
              </a:tabLst>
            </a:pPr>
            <a:r>
              <a:rPr lang="en-US" altLang="en-US" dirty="0">
                <a:cs typeface="+mn-cs"/>
              </a:rPr>
              <a:t>Reject the insert</a:t>
            </a:r>
          </a:p>
          <a:p>
            <a:pPr lvl="1">
              <a:tabLst>
                <a:tab pos="814388" algn="l"/>
              </a:tabLst>
            </a:pPr>
            <a:r>
              <a:rPr lang="en-US" altLang="en-US" dirty="0">
                <a:cs typeface="+mn-cs"/>
              </a:rPr>
              <a:t>Inset the tuple</a:t>
            </a:r>
          </a:p>
          <a:p>
            <a:pPr>
              <a:buNone/>
              <a:tabLst>
                <a:tab pos="814388" algn="l"/>
              </a:tabLst>
            </a:pPr>
            <a:r>
              <a:rPr lang="en-US" altLang="en-US" dirty="0"/>
              <a:t>			('30765', 'Green', 'Music', null)</a:t>
            </a:r>
          </a:p>
          <a:p>
            <a:pPr>
              <a:buNone/>
              <a:tabLst>
                <a:tab pos="814388" algn="l"/>
              </a:tabLst>
            </a:pPr>
            <a:r>
              <a:rPr lang="en-US" altLang="en-US" dirty="0"/>
              <a:t>	      into the </a:t>
            </a:r>
            <a:r>
              <a:rPr lang="en-US" altLang="en-US" i="1" dirty="0"/>
              <a:t>instructor</a:t>
            </a:r>
            <a:r>
              <a:rPr lang="en-US" altLang="en-US" dirty="0"/>
              <a:t> relation</a:t>
            </a:r>
          </a:p>
          <a:p>
            <a:pPr>
              <a:buNone/>
              <a:tabLst>
                <a:tab pos="814388" algn="l"/>
              </a:tabLst>
            </a:pPr>
            <a:endParaRPr lang="en-US" altLang="en-US" sz="1500" dirty="0"/>
          </a:p>
        </p:txBody>
      </p:sp>
    </p:spTree>
    <p:extLst>
      <p:ext uri="{BB962C8B-B14F-4D97-AF65-F5344CB8AC3E}">
        <p14:creationId xmlns:p14="http://schemas.microsoft.com/office/powerpoint/2010/main" val="26653368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1810703" y="88106"/>
            <a:ext cx="6057900" cy="457200"/>
          </a:xfrm>
        </p:spPr>
        <p:txBody>
          <a:bodyPr/>
          <a:lstStyle/>
          <a:p>
            <a:pPr>
              <a:defRPr/>
            </a:pPr>
            <a:r>
              <a:rPr lang="en-US" dirty="0">
                <a:ea typeface="+mj-ea"/>
              </a:rPr>
              <a:t>Some Updates Cannot be Translated Uniquely</a:t>
            </a:r>
          </a:p>
        </p:txBody>
      </p:sp>
      <p:sp>
        <p:nvSpPr>
          <p:cNvPr id="52227" name="Rectangle 3"/>
          <p:cNvSpPr>
            <a:spLocks noGrp="1" noChangeArrowheads="1"/>
          </p:cNvSpPr>
          <p:nvPr>
            <p:ph type="body" idx="1"/>
          </p:nvPr>
        </p:nvSpPr>
        <p:spPr>
          <a:xfrm>
            <a:off x="1742244" y="901439"/>
            <a:ext cx="5527238" cy="3121922"/>
          </a:xfrm>
        </p:spPr>
        <p:txBody>
          <a:bodyPr/>
          <a:lstStyle/>
          <a:p>
            <a:r>
              <a:rPr lang="en-US" altLang="en-US" b="1" dirty="0"/>
              <a:t>create view </a:t>
            </a:r>
            <a:r>
              <a:rPr lang="en-US" altLang="en-US" i="1" dirty="0" err="1"/>
              <a:t>instructor_info</a:t>
            </a:r>
            <a:r>
              <a:rPr lang="en-US" altLang="en-US" i="1" dirty="0"/>
              <a:t> </a:t>
            </a:r>
            <a:r>
              <a:rPr lang="en-US" altLang="en-US" b="1" dirty="0"/>
              <a:t>as</a:t>
            </a:r>
            <a:br>
              <a:rPr lang="en-US" altLang="en-US" b="1" dirty="0"/>
            </a:br>
            <a:r>
              <a:rPr lang="en-US" altLang="en-US" b="1" dirty="0"/>
              <a:t>      select </a:t>
            </a:r>
            <a:r>
              <a:rPr lang="en-US" altLang="en-US" i="1" dirty="0"/>
              <a:t>ID</a:t>
            </a:r>
            <a:r>
              <a:rPr lang="en-US" altLang="en-US" dirty="0"/>
              <a:t>, </a:t>
            </a:r>
            <a:r>
              <a:rPr lang="en-US" altLang="en-US" i="1" dirty="0"/>
              <a:t>name</a:t>
            </a:r>
            <a:r>
              <a:rPr lang="en-US" altLang="en-US" dirty="0"/>
              <a:t>, </a:t>
            </a:r>
            <a:r>
              <a:rPr lang="en-US" altLang="en-US" i="1" dirty="0"/>
              <a:t>building</a:t>
            </a:r>
            <a:br>
              <a:rPr lang="en-US" altLang="en-US" i="1" dirty="0"/>
            </a:br>
            <a:r>
              <a:rPr lang="en-US" altLang="en-US" i="1" dirty="0"/>
              <a:t>       </a:t>
            </a:r>
            <a:r>
              <a:rPr lang="en-US" altLang="en-US" b="1" dirty="0"/>
              <a:t>from </a:t>
            </a:r>
            <a:r>
              <a:rPr lang="en-US" altLang="en-US" i="1" dirty="0"/>
              <a:t>instructor</a:t>
            </a:r>
            <a:r>
              <a:rPr lang="en-US" altLang="en-US" dirty="0"/>
              <a:t>, </a:t>
            </a:r>
            <a:r>
              <a:rPr lang="en-US" altLang="en-US" i="1" dirty="0"/>
              <a:t>department</a:t>
            </a:r>
            <a:br>
              <a:rPr lang="en-US" altLang="en-US" i="1" dirty="0"/>
            </a:br>
            <a:r>
              <a:rPr lang="en-US" altLang="en-US" i="1" dirty="0"/>
              <a:t>       </a:t>
            </a:r>
            <a:r>
              <a:rPr lang="en-US" altLang="en-US" b="1" dirty="0"/>
              <a:t>where </a:t>
            </a:r>
            <a:r>
              <a:rPr lang="en-US" altLang="en-US" i="1" dirty="0" err="1"/>
              <a:t>instructor</a:t>
            </a:r>
            <a:r>
              <a:rPr lang="en-US" altLang="en-US" dirty="0" err="1"/>
              <a:t>.</a:t>
            </a:r>
            <a:r>
              <a:rPr lang="en-US" altLang="en-US" i="1" dirty="0" err="1"/>
              <a:t>dept_name</a:t>
            </a:r>
            <a:r>
              <a:rPr lang="en-US" altLang="en-US" dirty="0"/>
              <a:t>= </a:t>
            </a:r>
            <a:r>
              <a:rPr lang="en-US" altLang="en-US" i="1" dirty="0" err="1"/>
              <a:t>department</a:t>
            </a:r>
            <a:r>
              <a:rPr lang="en-US" altLang="en-US" dirty="0" err="1"/>
              <a:t>.</a:t>
            </a:r>
            <a:r>
              <a:rPr lang="en-US" altLang="en-US" i="1" dirty="0" err="1"/>
              <a:t>dept_name</a:t>
            </a:r>
            <a:r>
              <a:rPr lang="en-US" altLang="en-US" dirty="0"/>
              <a:t>;</a:t>
            </a:r>
          </a:p>
          <a:p>
            <a:r>
              <a:rPr lang="en-US" altLang="en-US" b="1" dirty="0">
                <a:sym typeface="Symbol" panose="05050102010706020507" pitchFamily="18" charset="2"/>
              </a:rPr>
              <a:t>insert into </a:t>
            </a:r>
            <a:r>
              <a:rPr lang="en-US" altLang="en-US" i="1" dirty="0" err="1">
                <a:sym typeface="Symbol" panose="05050102010706020507" pitchFamily="18" charset="2"/>
              </a:rPr>
              <a:t>instructor_info</a:t>
            </a:r>
            <a:r>
              <a:rPr lang="en-US" altLang="en-US" i="1" dirty="0">
                <a:sym typeface="Symbol" panose="05050102010706020507" pitchFamily="18" charset="2"/>
              </a:rPr>
              <a:t> </a:t>
            </a:r>
          </a:p>
          <a:p>
            <a:pPr>
              <a:buNone/>
            </a:pPr>
            <a:r>
              <a:rPr lang="en-US" altLang="en-US" b="1" i="1" dirty="0">
                <a:sym typeface="Symbol" panose="05050102010706020507" pitchFamily="18" charset="2"/>
              </a:rPr>
              <a:t>             </a:t>
            </a:r>
            <a:r>
              <a:rPr lang="en-US" altLang="en-US" b="1" dirty="0">
                <a:sym typeface="Symbol" panose="05050102010706020507" pitchFamily="18" charset="2"/>
              </a:rPr>
              <a:t>values </a:t>
            </a:r>
            <a:r>
              <a:rPr lang="en-US" altLang="en-US" dirty="0">
                <a:sym typeface="Symbol" panose="05050102010706020507" pitchFamily="18" charset="2"/>
              </a:rPr>
              <a:t>('69987', 'White', 'Taylor');</a:t>
            </a:r>
          </a:p>
          <a:p>
            <a:r>
              <a:rPr lang="en-US" altLang="en-US" dirty="0">
                <a:sym typeface="Symbol" panose="05050102010706020507" pitchFamily="18" charset="2"/>
              </a:rPr>
              <a:t>Issues</a:t>
            </a:r>
          </a:p>
          <a:p>
            <a:pPr lvl="1"/>
            <a:r>
              <a:rPr lang="en-US" altLang="en-US" dirty="0"/>
              <a:t>Which department, if multiple departments in Taylor?</a:t>
            </a:r>
          </a:p>
          <a:p>
            <a:pPr lvl="1"/>
            <a:r>
              <a:rPr lang="en-US" altLang="en-US" dirty="0"/>
              <a:t>What if no department is in Taylor?</a:t>
            </a:r>
            <a:endParaRPr lang="en-US" altLang="en-US" b="1" dirty="0"/>
          </a:p>
        </p:txBody>
      </p:sp>
    </p:spTree>
    <p:extLst>
      <p:ext uri="{BB962C8B-B14F-4D97-AF65-F5344CB8AC3E}">
        <p14:creationId xmlns:p14="http://schemas.microsoft.com/office/powerpoint/2010/main" val="181613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pPr>
              <a:defRPr/>
            </a:pPr>
            <a:r>
              <a:rPr lang="en-US" dirty="0">
                <a:ea typeface="+mj-ea"/>
              </a:rPr>
              <a:t>And Some Not at All</a:t>
            </a:r>
          </a:p>
        </p:txBody>
      </p:sp>
      <p:sp>
        <p:nvSpPr>
          <p:cNvPr id="54275" name="Rectangle 3"/>
          <p:cNvSpPr>
            <a:spLocks noGrp="1" noChangeArrowheads="1"/>
          </p:cNvSpPr>
          <p:nvPr>
            <p:ph type="body" idx="1"/>
          </p:nvPr>
        </p:nvSpPr>
        <p:spPr>
          <a:xfrm>
            <a:off x="1719264" y="820342"/>
            <a:ext cx="4800410" cy="2562939"/>
          </a:xfrm>
        </p:spPr>
        <p:txBody>
          <a:bodyPr/>
          <a:lstStyle/>
          <a:p>
            <a:r>
              <a:rPr lang="en-US" altLang="en-US" b="1" dirty="0"/>
              <a:t>create view </a:t>
            </a:r>
            <a:r>
              <a:rPr lang="en-US" altLang="en-US" i="1" dirty="0" err="1"/>
              <a:t>history_instructors</a:t>
            </a:r>
            <a:r>
              <a:rPr lang="en-US" altLang="en-US" i="1" dirty="0"/>
              <a:t> </a:t>
            </a:r>
            <a:r>
              <a:rPr lang="en-US" altLang="en-US" b="1" dirty="0"/>
              <a:t>as</a:t>
            </a:r>
            <a:br>
              <a:rPr lang="en-US" altLang="en-US" b="1" dirty="0"/>
            </a:b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a:t>
            </a:r>
            <a:r>
              <a:rPr lang="en-US" altLang="en-US" dirty="0"/>
              <a:t>= 'History';</a:t>
            </a:r>
          </a:p>
          <a:p>
            <a:r>
              <a:rPr lang="en-US" altLang="en-US" dirty="0"/>
              <a:t>What happens if we insert </a:t>
            </a:r>
          </a:p>
          <a:p>
            <a:pPr>
              <a:buNone/>
            </a:pPr>
            <a:r>
              <a:rPr lang="en-US" altLang="en-US" dirty="0"/>
              <a:t>           ('25566', 'Brown', 'Biology', 100000)</a:t>
            </a:r>
          </a:p>
          <a:p>
            <a:pPr>
              <a:buNone/>
            </a:pPr>
            <a:r>
              <a:rPr lang="en-US" altLang="en-US" dirty="0"/>
              <a:t>       into </a:t>
            </a:r>
            <a:r>
              <a:rPr lang="en-US" altLang="en-US" i="1" dirty="0" err="1"/>
              <a:t>history_instructors</a:t>
            </a:r>
            <a:r>
              <a:rPr lang="en-US" altLang="en-US" i="1" dirty="0"/>
              <a:t>?</a:t>
            </a:r>
            <a:endParaRPr lang="en-US" altLang="en-US" dirty="0"/>
          </a:p>
        </p:txBody>
      </p:sp>
    </p:spTree>
    <p:extLst>
      <p:ext uri="{BB962C8B-B14F-4D97-AF65-F5344CB8AC3E}">
        <p14:creationId xmlns:p14="http://schemas.microsoft.com/office/powerpoint/2010/main" val="6088683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dirty="0">
                <a:ea typeface="+mj-ea"/>
              </a:rPr>
              <a:t>View Updates in SQL </a:t>
            </a:r>
          </a:p>
        </p:txBody>
      </p:sp>
      <p:sp>
        <p:nvSpPr>
          <p:cNvPr id="52227" name="Rectangle 3"/>
          <p:cNvSpPr>
            <a:spLocks noGrp="1" noChangeArrowheads="1"/>
          </p:cNvSpPr>
          <p:nvPr>
            <p:ph type="body" idx="1"/>
          </p:nvPr>
        </p:nvSpPr>
        <p:spPr>
          <a:xfrm>
            <a:off x="1719264" y="921957"/>
            <a:ext cx="5550218" cy="2388172"/>
          </a:xfrm>
        </p:spPr>
        <p:txBody>
          <a:bodyPr/>
          <a:lstStyle/>
          <a:p>
            <a:r>
              <a:rPr lang="en-US" altLang="en-US" dirty="0"/>
              <a:t>Most SQL implementations allow updates only on simple views </a:t>
            </a:r>
          </a:p>
          <a:p>
            <a:pPr lvl="1"/>
            <a:r>
              <a:rPr lang="en-US" altLang="en-US" dirty="0"/>
              <a:t>The </a:t>
            </a:r>
            <a:r>
              <a:rPr lang="en-US" altLang="en-US" b="1" dirty="0"/>
              <a:t>from </a:t>
            </a:r>
            <a:r>
              <a:rPr lang="en-US" altLang="en-US" dirty="0"/>
              <a:t>clause has only one database relation.</a:t>
            </a:r>
          </a:p>
          <a:p>
            <a:pPr lvl="1"/>
            <a:r>
              <a:rPr lang="en-US" altLang="en-US" dirty="0"/>
              <a:t>The </a:t>
            </a:r>
            <a:r>
              <a:rPr lang="en-US" altLang="en-US" b="1" dirty="0"/>
              <a:t>select </a:t>
            </a:r>
            <a:r>
              <a:rPr lang="en-US" altLang="en-US" dirty="0"/>
              <a:t>clause contains only attribute names of the relation, and does not have any expressions, aggregates, or </a:t>
            </a:r>
            <a:r>
              <a:rPr lang="en-US" altLang="en-US" b="1" dirty="0"/>
              <a:t>distinct </a:t>
            </a:r>
            <a:r>
              <a:rPr lang="en-US" altLang="en-US" dirty="0"/>
              <a:t>specification.</a:t>
            </a:r>
          </a:p>
          <a:p>
            <a:pPr lvl="1"/>
            <a:r>
              <a:rPr lang="en-US" altLang="en-US" dirty="0"/>
              <a:t>Any attribute not listed in the </a:t>
            </a:r>
            <a:r>
              <a:rPr lang="en-US" altLang="en-US" b="1" dirty="0"/>
              <a:t>select </a:t>
            </a:r>
            <a:r>
              <a:rPr lang="en-US" altLang="en-US" dirty="0"/>
              <a:t>clause can be set to null</a:t>
            </a:r>
          </a:p>
          <a:p>
            <a:pPr lvl="1"/>
            <a:r>
              <a:rPr lang="en-US" altLang="en-US" dirty="0"/>
              <a:t>The query does not have a </a:t>
            </a:r>
            <a:r>
              <a:rPr lang="en-US" altLang="en-US" b="1" dirty="0"/>
              <a:t>group </a:t>
            </a:r>
            <a:r>
              <a:rPr lang="en-US" altLang="en-US" dirty="0"/>
              <a:t>by or </a:t>
            </a:r>
            <a:r>
              <a:rPr lang="en-US" altLang="en-US" b="1" dirty="0"/>
              <a:t>having </a:t>
            </a:r>
            <a:r>
              <a:rPr lang="en-US" altLang="en-US" dirty="0"/>
              <a:t>clause.</a:t>
            </a:r>
          </a:p>
          <a:p>
            <a:pPr lvl="1"/>
            <a:endParaRPr lang="en-US" altLang="en-US" dirty="0"/>
          </a:p>
        </p:txBody>
      </p:sp>
    </p:spTree>
    <p:extLst>
      <p:ext uri="{BB962C8B-B14F-4D97-AF65-F5344CB8AC3E}">
        <p14:creationId xmlns:p14="http://schemas.microsoft.com/office/powerpoint/2010/main" val="2173539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Codd’s Rules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48817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4958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b="1" dirty="0"/>
              <a:t>Rule 3: Systematic Treatment of NULL Values</a:t>
            </a:r>
          </a:p>
          <a:p>
            <a:pPr marL="0" indent="0">
              <a:buNone/>
            </a:pPr>
            <a:r>
              <a:rPr lang="en-US" sz="1300" b="1" dirty="0"/>
              <a:t>The NULL values in a database must be given a systematic and uniform treatment. This is a very important rule because a NULL can be interpreted as one the following − data is missing, data is not known, or data is not applicable.</a:t>
            </a:r>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b="1" dirty="0"/>
              <a:t>Rule 4: Active Online Catalog</a:t>
            </a:r>
          </a:p>
          <a:p>
            <a:pPr marL="0" indent="0">
              <a:buNone/>
            </a:pPr>
            <a:r>
              <a:rPr lang="en-US" sz="1300" b="1"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solidFill>
                  <a:srgbClr val="FF0000"/>
                </a:solidFill>
              </a:rPr>
              <a:t>τ</a:t>
            </a:r>
            <a:r>
              <a:rPr lang="en-US" sz="1800" dirty="0">
                <a:solidFill>
                  <a:srgbClr val="FF0000"/>
                </a:solidFill>
              </a:rPr>
              <a:t> 	order by</a:t>
            </a:r>
            <a:endParaRPr lang="el-GR" sz="1800" dirty="0">
              <a:solidFill>
                <a:srgbClr val="FF0000"/>
              </a:solidFill>
            </a:endParaRPr>
          </a:p>
          <a:p>
            <a:r>
              <a:rPr lang="el-GR" sz="1800" dirty="0">
                <a:solidFill>
                  <a:srgbClr val="FF0000"/>
                </a:solidFill>
              </a:rPr>
              <a:t>γ</a:t>
            </a:r>
            <a:r>
              <a:rPr lang="en-US" sz="1800" dirty="0">
                <a:solidFill>
                  <a:srgbClr val="FF0000"/>
                </a:solidFill>
              </a:rPr>
              <a:t> 	group by </a:t>
            </a:r>
            <a:endParaRPr lang="el-GR" sz="1800" dirty="0">
              <a:solidFill>
                <a:srgbClr val="FF0000"/>
              </a:solidFill>
            </a:endParaRPr>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solidFill>
                  <a:srgbClr val="FF0000"/>
                </a:solidFill>
              </a:rPr>
              <a:t>⨝</a:t>
            </a:r>
            <a:r>
              <a:rPr lang="en-US" sz="1800" dirty="0">
                <a:solidFill>
                  <a:srgbClr val="FF0000"/>
                </a:solidFill>
              </a:rPr>
              <a:t>	natural join, theta-join</a:t>
            </a:r>
            <a:endParaRPr lang="el-GR" sz="1800" dirty="0">
              <a:solidFill>
                <a:srgbClr val="FF0000"/>
              </a:solidFill>
            </a:endParaRPr>
          </a:p>
          <a:p>
            <a:r>
              <a:rPr lang="el-GR" sz="1800" dirty="0">
                <a:solidFill>
                  <a:srgbClr val="FF0000"/>
                </a:solidFill>
              </a:rPr>
              <a:t>⟕</a:t>
            </a:r>
            <a:r>
              <a:rPr lang="en-US" sz="1800" dirty="0"/>
              <a:t>	</a:t>
            </a:r>
            <a:r>
              <a:rPr lang="en-US" sz="1800" dirty="0">
                <a:solidFill>
                  <a:srgbClr val="FF0000"/>
                </a:solidFill>
              </a:rPr>
              <a:t>left outer join</a:t>
            </a:r>
            <a:endParaRPr lang="el-GR" sz="1800" dirty="0">
              <a:solidFill>
                <a:srgbClr val="FF0000"/>
              </a:solidFill>
            </a:endParaRPr>
          </a:p>
          <a:p>
            <a:r>
              <a:rPr lang="el-GR" sz="1800" dirty="0">
                <a:solidFill>
                  <a:srgbClr val="FF0000"/>
                </a:solidFill>
              </a:rPr>
              <a:t>⟖</a:t>
            </a:r>
            <a:r>
              <a:rPr lang="en-US" sz="1800" dirty="0">
                <a:solidFill>
                  <a:srgbClr val="FF0000"/>
                </a:solidFill>
              </a:rPr>
              <a:t>	right outer join</a:t>
            </a:r>
            <a:endParaRPr lang="el-GR" sz="1800" dirty="0">
              <a:solidFill>
                <a:srgbClr val="FF0000"/>
              </a:solidFill>
            </a:endParaRPr>
          </a:p>
          <a:p>
            <a:r>
              <a:rPr lang="el-GR" sz="1800" dirty="0">
                <a:solidFill>
                  <a:srgbClr val="FF0000"/>
                </a:solidFill>
              </a:rPr>
              <a:t>⟗</a:t>
            </a:r>
            <a:r>
              <a:rPr lang="en-US" sz="1800" dirty="0">
                <a:solidFill>
                  <a:srgbClr val="FF0000"/>
                </a:solidFill>
              </a:rPr>
              <a:t>	full outer join</a:t>
            </a:r>
            <a:endParaRPr lang="el-GR" sz="1800" dirty="0">
              <a:solidFill>
                <a:srgbClr val="FF0000"/>
              </a:solidFill>
            </a:endParaRPr>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lang="en-US" sz="1200" dirty="0">
                <a:solidFill>
                  <a:srgbClr val="FF0000"/>
                </a:solidFill>
              </a:rPr>
              <a:t>part of the core algebra.</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80190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6482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B2AC1-7650-244D-9D38-905D077E3C39}"/>
              </a:ext>
            </a:extLst>
          </p:cNvPr>
          <p:cNvSpPr>
            <a:spLocks noGrp="1"/>
          </p:cNvSpPr>
          <p:nvPr>
            <p:ph idx="1"/>
          </p:nvPr>
        </p:nvSpPr>
        <p:spPr>
          <a:xfrm>
            <a:off x="152400" y="514350"/>
            <a:ext cx="8839200" cy="4038600"/>
          </a:xfrm>
        </p:spPr>
        <p:txBody>
          <a:bodyPr/>
          <a:lstStyle/>
          <a:p>
            <a:pPr marL="0" indent="0">
              <a:buNone/>
            </a:pPr>
            <a:r>
              <a:rPr lang="en-US" b="1" dirty="0"/>
              <a:t>Rule 3</a:t>
            </a:r>
            <a:r>
              <a:rPr lang="en-US" dirty="0"/>
              <a:t>: Systematic treatment of null values:</a:t>
            </a:r>
          </a:p>
          <a:p>
            <a:pPr lvl="1"/>
            <a:r>
              <a:rPr lang="en-US" dirty="0"/>
              <a:t>“Null values (distinct from the empty character string or a string of blank characters and distinct from zero or any other number) are supported in fully relational DBMS for representing </a:t>
            </a:r>
            <a:r>
              <a:rPr lang="en-US" b="1" dirty="0"/>
              <a:t>missing information</a:t>
            </a:r>
            <a:r>
              <a:rPr lang="en-US" dirty="0"/>
              <a:t> and </a:t>
            </a:r>
            <a:r>
              <a:rPr lang="en-US" b="1" dirty="0"/>
              <a:t>inapplicable</a:t>
            </a:r>
            <a:r>
              <a:rPr lang="en-US" dirty="0"/>
              <a:t> information in a systematic way, independent of data type.”</a:t>
            </a:r>
          </a:p>
          <a:p>
            <a:pPr lvl="1"/>
            <a:endParaRPr lang="en-US" dirty="0"/>
          </a:p>
          <a:p>
            <a:r>
              <a:rPr lang="en-US" dirty="0"/>
              <a:t>Sometimes programmers and database designers are tempted to use “special values” to indicate unknow, missing or inapplicable values.</a:t>
            </a:r>
          </a:p>
          <a:p>
            <a:pPr lvl="1"/>
            <a:r>
              <a:rPr lang="en-US" dirty="0"/>
              <a:t>String: “”, “NA”,  “UNKNOWN”, ...</a:t>
            </a:r>
          </a:p>
          <a:p>
            <a:pPr lvl="1"/>
            <a:r>
              <a:rPr lang="en-US" dirty="0"/>
              <a:t>Numbers: -1, 0, -9999</a:t>
            </a:r>
          </a:p>
          <a:p>
            <a:pPr lvl="1"/>
            <a:endParaRPr lang="en-US" dirty="0"/>
          </a:p>
          <a:p>
            <a:r>
              <a:rPr lang="en-US" dirty="0"/>
              <a:t>Indicators can cause confusion because you have to carefully code some SQL statements to the specific, varying choices programmers made.</a:t>
            </a:r>
          </a:p>
        </p:txBody>
      </p:sp>
      <p:sp>
        <p:nvSpPr>
          <p:cNvPr id="3" name="Title 2">
            <a:extLst>
              <a:ext uri="{FF2B5EF4-FFF2-40B4-BE49-F238E27FC236}">
                <a16:creationId xmlns:a16="http://schemas.microsoft.com/office/drawing/2014/main" id="{A9BD14DF-A9A8-194E-BC7A-EDA6E84F3373}"/>
              </a:ext>
            </a:extLst>
          </p:cNvPr>
          <p:cNvSpPr>
            <a:spLocks noGrp="1"/>
          </p:cNvSpPr>
          <p:nvPr>
            <p:ph type="title"/>
          </p:nvPr>
        </p:nvSpPr>
        <p:spPr/>
        <p:txBody>
          <a:bodyPr/>
          <a:lstStyle/>
          <a:p>
            <a:r>
              <a:rPr lang="en-US" dirty="0"/>
              <a:t>Codd’s 12 Rules</a:t>
            </a:r>
          </a:p>
        </p:txBody>
      </p:sp>
    </p:spTree>
    <p:extLst>
      <p:ext uri="{BB962C8B-B14F-4D97-AF65-F5344CB8AC3E}">
        <p14:creationId xmlns:p14="http://schemas.microsoft.com/office/powerpoint/2010/main" val="28647044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C2ACCF-BF06-E64A-9A0F-2A5D12FC719B}"/>
              </a:ext>
            </a:extLst>
          </p:cNvPr>
          <p:cNvSpPr>
            <a:spLocks noGrp="1"/>
          </p:cNvSpPr>
          <p:nvPr>
            <p:ph idx="1"/>
          </p:nvPr>
        </p:nvSpPr>
        <p:spPr>
          <a:xfrm>
            <a:off x="3713630" y="518845"/>
            <a:ext cx="5257800" cy="1664550"/>
          </a:xfrm>
        </p:spPr>
        <p:txBody>
          <a:bodyPr/>
          <a:lstStyle/>
          <a:p>
            <a:pPr marL="0" indent="0">
              <a:buNone/>
            </a:pPr>
            <a:r>
              <a:rPr lang="en-US" sz="1600" dirty="0"/>
              <a:t>Without NULL, to get a correct answer:</a:t>
            </a:r>
          </a:p>
          <a:p>
            <a:r>
              <a:rPr lang="en-US" sz="1600" dirty="0"/>
              <a:t>I must understand the domain to determine “unknown” values or know what choice a developer made.</a:t>
            </a:r>
          </a:p>
          <a:p>
            <a:r>
              <a:rPr lang="en-US" sz="1600" dirty="0"/>
              <a:t>Explicitly include “where weight != 0” in all statements.</a:t>
            </a:r>
          </a:p>
          <a:p>
            <a:r>
              <a:rPr lang="en-US" sz="1600" dirty="0"/>
              <a:t>And this varies from column to column, table to table,</a:t>
            </a:r>
            <a:br>
              <a:rPr lang="en-US" sz="1600" dirty="0"/>
            </a:br>
            <a:r>
              <a:rPr lang="en-US" sz="1600" dirty="0"/>
              <a:t>schema to schema, etc.</a:t>
            </a:r>
          </a:p>
        </p:txBody>
      </p:sp>
      <p:sp>
        <p:nvSpPr>
          <p:cNvPr id="3" name="Title 2">
            <a:extLst>
              <a:ext uri="{FF2B5EF4-FFF2-40B4-BE49-F238E27FC236}">
                <a16:creationId xmlns:a16="http://schemas.microsoft.com/office/drawing/2014/main" id="{BE59ED6F-2CEC-7B4F-9841-18C187E5572E}"/>
              </a:ext>
            </a:extLst>
          </p:cNvPr>
          <p:cNvSpPr>
            <a:spLocks noGrp="1"/>
          </p:cNvSpPr>
          <p:nvPr>
            <p:ph type="title"/>
          </p:nvPr>
        </p:nvSpPr>
        <p:spPr/>
        <p:txBody>
          <a:bodyPr/>
          <a:lstStyle/>
          <a:p>
            <a:r>
              <a:rPr lang="en-US" dirty="0"/>
              <a:t>NULL and Correct Answers</a:t>
            </a:r>
          </a:p>
        </p:txBody>
      </p:sp>
      <p:pic>
        <p:nvPicPr>
          <p:cNvPr id="4" name="Picture 3">
            <a:extLst>
              <a:ext uri="{FF2B5EF4-FFF2-40B4-BE49-F238E27FC236}">
                <a16:creationId xmlns:a16="http://schemas.microsoft.com/office/drawing/2014/main" id="{8F12800C-54DD-A147-BE28-1912CB1CC3CA}"/>
              </a:ext>
            </a:extLst>
          </p:cNvPr>
          <p:cNvPicPr>
            <a:picLocks noChangeAspect="1"/>
          </p:cNvPicPr>
          <p:nvPr/>
        </p:nvPicPr>
        <p:blipFill>
          <a:blip r:embed="rId2"/>
          <a:stretch>
            <a:fillRect/>
          </a:stretch>
        </p:blipFill>
        <p:spPr>
          <a:xfrm>
            <a:off x="172570" y="590550"/>
            <a:ext cx="3377483" cy="2700830"/>
          </a:xfrm>
          <a:prstGeom prst="rect">
            <a:avLst/>
          </a:prstGeom>
        </p:spPr>
      </p:pic>
      <p:pic>
        <p:nvPicPr>
          <p:cNvPr id="5" name="Picture 4">
            <a:extLst>
              <a:ext uri="{FF2B5EF4-FFF2-40B4-BE49-F238E27FC236}">
                <a16:creationId xmlns:a16="http://schemas.microsoft.com/office/drawing/2014/main" id="{DB835BF7-8A1A-9140-BEEE-046473A67A17}"/>
              </a:ext>
            </a:extLst>
          </p:cNvPr>
          <p:cNvPicPr>
            <a:picLocks noChangeAspect="1"/>
          </p:cNvPicPr>
          <p:nvPr/>
        </p:nvPicPr>
        <p:blipFill>
          <a:blip r:embed="rId3"/>
          <a:stretch>
            <a:fillRect/>
          </a:stretch>
        </p:blipFill>
        <p:spPr>
          <a:xfrm>
            <a:off x="2698349" y="2257922"/>
            <a:ext cx="5791200" cy="2359378"/>
          </a:xfrm>
          <a:prstGeom prst="rect">
            <a:avLst/>
          </a:prstGeom>
        </p:spPr>
      </p:pic>
      <p:sp>
        <p:nvSpPr>
          <p:cNvPr id="2" name="Rounded Rectangle 1">
            <a:extLst>
              <a:ext uri="{FF2B5EF4-FFF2-40B4-BE49-F238E27FC236}">
                <a16:creationId xmlns:a16="http://schemas.microsoft.com/office/drawing/2014/main" id="{BA8A869E-2608-2985-D8B5-DC91059A544D}"/>
              </a:ext>
            </a:extLst>
          </p:cNvPr>
          <p:cNvSpPr/>
          <p:nvPr/>
        </p:nvSpPr>
        <p:spPr>
          <a:xfrm>
            <a:off x="304800" y="3638550"/>
            <a:ext cx="1981200" cy="838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69829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7493E4-51AF-7441-9AEC-B24D178819AA}"/>
              </a:ext>
            </a:extLst>
          </p:cNvPr>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2"/>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3"/>
              </a:rPr>
              <a:t>https://en.wikipedia.org/wiki/Database_catalog</a:t>
            </a:r>
            <a:r>
              <a:rPr lang="en-US" sz="1600" dirty="0"/>
              <a:t>)</a:t>
            </a:r>
            <a:br>
              <a:rPr lang="en-US" sz="1600" dirty="0"/>
            </a:br>
            <a:endParaRPr lang="en-US" sz="1600" dirty="0"/>
          </a:p>
          <a:p>
            <a:r>
              <a:rPr lang="en-US" sz="1600" dirty="0"/>
              <a:t>Codd’s Rule 4: Dynamic online catalog based on the relational model:</a:t>
            </a:r>
          </a:p>
          <a:p>
            <a:pPr lvl="1"/>
            <a:r>
              <a:rPr lang="en-US" sz="1400" dirty="0"/>
              <a:t>The data base description is represented at the logical level in the same way as ordinary data, so that authorized users can apply the same relational language to its interrogation as they apply to the regular data.</a:t>
            </a:r>
          </a:p>
          <a:p>
            <a:endParaRPr lang="en-US" sz="1600" dirty="0"/>
          </a:p>
        </p:txBody>
      </p:sp>
      <p:sp>
        <p:nvSpPr>
          <p:cNvPr id="3" name="Title 2">
            <a:extLst>
              <a:ext uri="{FF2B5EF4-FFF2-40B4-BE49-F238E27FC236}">
                <a16:creationId xmlns:a16="http://schemas.microsoft.com/office/drawing/2014/main" id="{F0826BBE-8ED0-4045-9637-53215A2172AD}"/>
              </a:ext>
            </a:extLst>
          </p:cNvPr>
          <p:cNvSpPr>
            <a:spLocks noGrp="1"/>
          </p:cNvSpPr>
          <p:nvPr>
            <p:ph type="title"/>
          </p:nvPr>
        </p:nvSpPr>
        <p:spPr/>
        <p:txBody>
          <a:bodyPr/>
          <a:lstStyle/>
          <a:p>
            <a:r>
              <a:rPr lang="en-US" dirty="0"/>
              <a:t>Metadata and Catalog</a:t>
            </a:r>
          </a:p>
        </p:txBody>
      </p:sp>
    </p:spTree>
    <p:extLst>
      <p:ext uri="{BB962C8B-B14F-4D97-AF65-F5344CB8AC3E}">
        <p14:creationId xmlns:p14="http://schemas.microsoft.com/office/powerpoint/2010/main" val="1719614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Definition Language (DDL)</a:t>
            </a:r>
          </a:p>
        </p:txBody>
      </p:sp>
      <p:sp>
        <p:nvSpPr>
          <p:cNvPr id="29698" name="Rectangle 3"/>
          <p:cNvSpPr>
            <a:spLocks noGrp="1" noChangeArrowheads="1"/>
          </p:cNvSpPr>
          <p:nvPr>
            <p:ph idx="1"/>
          </p:nvPr>
        </p:nvSpPr>
        <p:spPr>
          <a:xfrm>
            <a:off x="1719263" y="830207"/>
            <a:ext cx="5550822" cy="3677840"/>
          </a:xfrm>
        </p:spPr>
        <p:txBody>
          <a:bodyPr/>
          <a:lstStyle/>
          <a:p>
            <a:r>
              <a:rPr lang="en-US" altLang="en-US" dirty="0"/>
              <a:t>Specification notation for defining the database schema</a:t>
            </a:r>
          </a:p>
          <a:p>
            <a:pPr lvl="1">
              <a:buFont typeface="Monotype Sorts" charset="2"/>
              <a:buNone/>
            </a:pPr>
            <a:r>
              <a:rPr lang="en-US" altLang="en-US" dirty="0"/>
              <a:t>Example: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a:t>varchar</a:t>
            </a:r>
            <a:r>
              <a:rPr lang="en-US" altLang="en-US" dirty="0"/>
              <a:t>(20)</a:t>
            </a:r>
            <a:r>
              <a:rPr lang="en-US" altLang="en-US" b="1" dirty="0"/>
              <a:t>,</a:t>
            </a:r>
            <a:br>
              <a:rPr lang="en-US" altLang="en-US" b="1" i="1" dirty="0"/>
            </a:br>
            <a:r>
              <a:rPr lang="en-US" altLang="en-US" b="1" i="1" dirty="0"/>
              <a:t>                             </a:t>
            </a:r>
            <a:r>
              <a:rPr lang="en-US" altLang="en-US" i="1" dirty="0" err="1"/>
              <a:t>dept_name</a:t>
            </a:r>
            <a:r>
              <a:rPr lang="en-US" altLang="en-US" i="1" dirty="0"/>
              <a:t>  </a:t>
            </a:r>
            <a:r>
              <a:rPr lang="en-US" altLang="en-US" b="1" dirty="0"/>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r>
              <a:rPr lang="en-US" altLang="en-US" dirty="0"/>
              <a:t>DDL compiler generates a set of table templates stored in a </a:t>
            </a:r>
            <a:r>
              <a:rPr lang="en-US" altLang="en-US" b="1" i="1" dirty="0">
                <a:solidFill>
                  <a:srgbClr val="002060"/>
                </a:solidFill>
              </a:rPr>
              <a:t>data dictionary</a:t>
            </a:r>
          </a:p>
          <a:p>
            <a:r>
              <a:rPr lang="en-US" altLang="en-US" dirty="0"/>
              <a:t>Data dictionary contains metadata (i.e., data about data)</a:t>
            </a:r>
          </a:p>
          <a:p>
            <a:pPr lvl="1"/>
            <a:r>
              <a:rPr lang="en-US" altLang="en-US" dirty="0"/>
              <a:t>Database schema </a:t>
            </a:r>
          </a:p>
          <a:p>
            <a:pPr lvl="1"/>
            <a:r>
              <a:rPr lang="en-US" altLang="en-US" dirty="0"/>
              <a:t>Integrity constraints</a:t>
            </a:r>
          </a:p>
          <a:p>
            <a:pPr lvl="2"/>
            <a:r>
              <a:rPr lang="en-US" altLang="en-US" dirty="0"/>
              <a:t>Primary key (ID uniquely identifies instructors)</a:t>
            </a:r>
          </a:p>
          <a:p>
            <a:pPr lvl="1"/>
            <a:r>
              <a:rPr lang="en-US" altLang="en-US" dirty="0"/>
              <a:t>Authorization</a:t>
            </a:r>
          </a:p>
          <a:p>
            <a:pPr lvl="2"/>
            <a:r>
              <a:rPr lang="en-US" altLang="en-US" dirty="0"/>
              <a:t>Who can access what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6C427681-FE92-4716-B0D6-3C1132EC37B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5F8AF8E1-0BFE-4988-B8AF-22B99F21E0C1}"/>
              </a:ext>
            </a:extLst>
          </p:cNvPr>
          <p:cNvSpPr>
            <a:spLocks noGrp="1" noChangeArrowheads="1"/>
          </p:cNvSpPr>
          <p:nvPr>
            <p:ph type="body" idx="1"/>
          </p:nvPr>
        </p:nvSpPr>
        <p:spPr>
          <a:xfrm>
            <a:off x="1828801" y="1334691"/>
            <a:ext cx="5460206" cy="3395663"/>
          </a:xfrm>
        </p:spPr>
        <p:txBody>
          <a:bodyPr/>
          <a:lstStyle/>
          <a:p>
            <a:pPr>
              <a:lnSpc>
                <a:spcPct val="90000"/>
              </a:lnSpc>
            </a:pPr>
            <a:r>
              <a:rPr lang="en-US" altLang="en-US" dirty="0"/>
              <a:t>Information about relations</a:t>
            </a:r>
          </a:p>
          <a:p>
            <a:pPr lvl="1">
              <a:lnSpc>
                <a:spcPct val="90000"/>
              </a:lnSpc>
            </a:pPr>
            <a:r>
              <a:rPr lang="en-US" altLang="en-US" dirty="0"/>
              <a:t>names of relations</a:t>
            </a:r>
          </a:p>
          <a:p>
            <a:pPr lvl="1">
              <a:lnSpc>
                <a:spcPct val="90000"/>
              </a:lnSpc>
            </a:pPr>
            <a:r>
              <a:rPr lang="en-US" altLang="en-US" dirty="0"/>
              <a:t>names, types and lengths of attributes of each relation</a:t>
            </a:r>
          </a:p>
          <a:p>
            <a:pPr lvl="1">
              <a:lnSpc>
                <a:spcPct val="90000"/>
              </a:lnSpc>
            </a:pPr>
            <a:r>
              <a:rPr lang="en-US" altLang="en-US" dirty="0"/>
              <a:t>names and definitions of views</a:t>
            </a:r>
          </a:p>
          <a:p>
            <a:pPr lvl="1">
              <a:lnSpc>
                <a:spcPct val="90000"/>
              </a:lnSpc>
            </a:pPr>
            <a:r>
              <a:rPr lang="en-US" altLang="en-US" dirty="0"/>
              <a:t>integrity constraints</a:t>
            </a:r>
          </a:p>
          <a:p>
            <a:pPr>
              <a:lnSpc>
                <a:spcPct val="90000"/>
              </a:lnSpc>
            </a:pPr>
            <a:r>
              <a:rPr lang="en-US" altLang="en-US" dirty="0"/>
              <a:t>User and accounting information, including passwords</a:t>
            </a:r>
          </a:p>
          <a:p>
            <a:pPr>
              <a:lnSpc>
                <a:spcPct val="90000"/>
              </a:lnSpc>
            </a:pPr>
            <a:r>
              <a:rPr lang="en-US" altLang="en-US" dirty="0"/>
              <a:t>Statistical and descriptive data</a:t>
            </a:r>
          </a:p>
          <a:p>
            <a:pPr lvl="1">
              <a:lnSpc>
                <a:spcPct val="90000"/>
              </a:lnSpc>
            </a:pPr>
            <a:r>
              <a:rPr lang="en-US" altLang="en-US" dirty="0"/>
              <a:t>number of tuples in each relation</a:t>
            </a:r>
          </a:p>
          <a:p>
            <a:pPr>
              <a:lnSpc>
                <a:spcPct val="90000"/>
              </a:lnSpc>
            </a:pPr>
            <a:r>
              <a:rPr lang="en-US" altLang="en-US" dirty="0"/>
              <a:t>Physical file organization information</a:t>
            </a:r>
          </a:p>
          <a:p>
            <a:pPr lvl="1">
              <a:lnSpc>
                <a:spcPct val="90000"/>
              </a:lnSpc>
            </a:pPr>
            <a:r>
              <a:rPr lang="en-US" altLang="en-US" dirty="0"/>
              <a:t>How relation is stored (sequential/hash/…)</a:t>
            </a:r>
          </a:p>
          <a:p>
            <a:pPr lvl="1">
              <a:lnSpc>
                <a:spcPct val="90000"/>
              </a:lnSpc>
            </a:pPr>
            <a:r>
              <a:rPr lang="en-US" altLang="en-US" dirty="0"/>
              <a:t>Physical location of relation </a:t>
            </a:r>
          </a:p>
          <a:p>
            <a:pPr>
              <a:lnSpc>
                <a:spcPct val="90000"/>
              </a:lnSpc>
            </a:pPr>
            <a:r>
              <a:rPr lang="en-US" altLang="en-US" dirty="0"/>
              <a:t>Information about indices (Chapter 14) </a:t>
            </a:r>
          </a:p>
        </p:txBody>
      </p:sp>
      <p:sp>
        <p:nvSpPr>
          <p:cNvPr id="102404" name="Text Box 6">
            <a:extLst>
              <a:ext uri="{FF2B5EF4-FFF2-40B4-BE49-F238E27FC236}">
                <a16:creationId xmlns:a16="http://schemas.microsoft.com/office/drawing/2014/main" id="{38943F03-FAEF-41D0-8332-F8979FE58597}"/>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a:t>
            </a:r>
            <a:r>
              <a:rPr kumimoji="0" lang="en-US" altLang="en-US" sz="1275" b="0" i="0" u="none" strike="noStrike" kern="1200" cap="none" spc="0" normalizeH="0" baseline="0" noProof="0" dirty="0">
                <a:ln>
                  <a:noFill/>
                </a:ln>
                <a:solidFill>
                  <a:srgbClr val="000099"/>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Data dictionary</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(also called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system catalog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stores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metadata</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that is, data about data, such as</a:t>
            </a:r>
          </a:p>
        </p:txBody>
      </p:sp>
    </p:spTree>
    <p:extLst>
      <p:ext uri="{BB962C8B-B14F-4D97-AF65-F5344CB8AC3E}">
        <p14:creationId xmlns:p14="http://schemas.microsoft.com/office/powerpoint/2010/main" val="25178479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EE94F84B-01EE-4596-897A-63559CB1C446}"/>
              </a:ext>
            </a:extLst>
          </p:cNvPr>
          <p:cNvSpPr>
            <a:spLocks noGrp="1" noChangeArrowheads="1"/>
          </p:cNvSpPr>
          <p:nvPr>
            <p:ph type="title"/>
          </p:nvPr>
        </p:nvSpPr>
        <p:spPr>
          <a:xfrm>
            <a:off x="1804991" y="130970"/>
            <a:ext cx="6078141"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31E46661-04BA-487C-A994-B5995C026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091" y="1142075"/>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6">
            <a:extLst>
              <a:ext uri="{FF2B5EF4-FFF2-40B4-BE49-F238E27FC236}">
                <a16:creationId xmlns:a16="http://schemas.microsoft.com/office/drawing/2014/main" id="{3D2E2374-DDB3-4BA5-963B-D3E90138181B}"/>
              </a:ext>
            </a:extLst>
          </p:cNvPr>
          <p:cNvSpPr>
            <a:spLocks noGrp="1" noChangeArrowheads="1"/>
          </p:cNvSpPr>
          <p:nvPr>
            <p:ph type="body" idx="1"/>
          </p:nvPr>
        </p:nvSpPr>
        <p:spPr>
          <a:xfrm>
            <a:off x="1847857" y="1038225"/>
            <a:ext cx="1814513" cy="3655219"/>
          </a:xfrm>
          <a:noFill/>
        </p:spPr>
        <p:txBody>
          <a:bodyPr/>
          <a:lstStyle/>
          <a:p>
            <a:r>
              <a:rPr lang="en-US" altLang="en-US" dirty="0"/>
              <a:t>Relational representation on disk</a:t>
            </a:r>
          </a:p>
          <a:p>
            <a:r>
              <a:rPr lang="en-US" altLang="en-US" dirty="0"/>
              <a:t>Specialized data structures designed for efficient access, in memory</a:t>
            </a:r>
          </a:p>
        </p:txBody>
      </p:sp>
    </p:spTree>
    <p:extLst>
      <p:ext uri="{BB962C8B-B14F-4D97-AF65-F5344CB8AC3E}">
        <p14:creationId xmlns:p14="http://schemas.microsoft.com/office/powerpoint/2010/main" val="4097189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F5222D09-6622-544A-9E5D-F153BC8DDEC3}"/>
              </a:ext>
            </a:extLst>
          </p:cNvPr>
          <p:cNvSpPr>
            <a:spLocks noGrp="1"/>
          </p:cNvSpPr>
          <p:nvPr>
            <p:ph type="title"/>
          </p:nvPr>
        </p:nvSpPr>
        <p:spPr/>
        <p:txBody>
          <a:bodyPr/>
          <a:lstStyle/>
          <a:p>
            <a:r>
              <a:rPr lang="en-US" dirty="0"/>
              <a:t>MySQL Catalog (</a:t>
            </a:r>
            <a:r>
              <a:rPr lang="en-US" dirty="0" err="1"/>
              <a:t>Information_Schema</a:t>
            </a:r>
            <a:r>
              <a:rPr lang="en-US" dirty="0"/>
              <a:t>)</a:t>
            </a:r>
          </a:p>
        </p:txBody>
      </p:sp>
      <p:pic>
        <p:nvPicPr>
          <p:cNvPr id="9" name="Picture 8">
            <a:extLst>
              <a:ext uri="{FF2B5EF4-FFF2-40B4-BE49-F238E27FC236}">
                <a16:creationId xmlns:a16="http://schemas.microsoft.com/office/drawing/2014/main" id="{225272D8-3156-594B-A3B3-1D48D1C84387}"/>
              </a:ext>
            </a:extLst>
          </p:cNvPr>
          <p:cNvPicPr>
            <a:picLocks noChangeAspect="1"/>
          </p:cNvPicPr>
          <p:nvPr/>
        </p:nvPicPr>
        <p:blipFill>
          <a:blip r:embed="rId2"/>
          <a:stretch>
            <a:fillRect/>
          </a:stretch>
        </p:blipFill>
        <p:spPr>
          <a:xfrm>
            <a:off x="16727" y="764969"/>
            <a:ext cx="5073434" cy="3613557"/>
          </a:xfrm>
          <a:prstGeom prst="rect">
            <a:avLst/>
          </a:prstGeom>
        </p:spPr>
      </p:pic>
      <p:sp>
        <p:nvSpPr>
          <p:cNvPr id="10" name="Rectangle 9">
            <a:extLst>
              <a:ext uri="{FF2B5EF4-FFF2-40B4-BE49-F238E27FC236}">
                <a16:creationId xmlns:a16="http://schemas.microsoft.com/office/drawing/2014/main" id="{530EF875-EA67-9A4A-9BC1-BF7BF2372FBB}"/>
              </a:ext>
            </a:extLst>
          </p:cNvPr>
          <p:cNvSpPr/>
          <p:nvPr/>
        </p:nvSpPr>
        <p:spPr>
          <a:xfrm>
            <a:off x="5090161" y="594282"/>
            <a:ext cx="3505200" cy="395492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Some</a:t>
            </a: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 of the MySQL Information Schema 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'ADMINISTRABLE_ROLE_AUTHORIZATIONS'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'APPLICABLE_ROLES'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'CHARACTER_SETS'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'CHECK_CONSTRAINTS'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'ENABLED_ROLES'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'ENGINES'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'EVENTS'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'FILES'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'KEY_COLUMN_USAGE'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'PARAMETERS'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'REFERENTIAL_CONSTRAINTS'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'RESOURCE_GROUPS'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'ROLE_COLUMN_GRANTS'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'ROLE_ROUTINE_GRANTS'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'ROLE_TABLE_GRANTS'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'ROUTINES'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'SCHEMA_PRIVILEGES'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'TABLESPACES'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'TRIGGERS'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'USER_PRIVILEGES'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'VIEW_ROUTINE_USAGE'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'VIEW_TABLE_USAGE'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sp>
        <p:nvSpPr>
          <p:cNvPr id="11" name="TextBox 10">
            <a:extLst>
              <a:ext uri="{FF2B5EF4-FFF2-40B4-BE49-F238E27FC236}">
                <a16:creationId xmlns:a16="http://schemas.microsoft.com/office/drawing/2014/main" id="{86FB9FED-471C-5C42-8106-D2FE93C3539F}"/>
              </a:ext>
            </a:extLst>
          </p:cNvPr>
          <p:cNvSpPr txBox="1"/>
          <p:nvPr/>
        </p:nvSpPr>
        <p:spPr>
          <a:xfrm>
            <a:off x="6348761" y="3004218"/>
            <a:ext cx="2743200" cy="1384995"/>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CREATE and ALTER statements modify the data.</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DBMS reads information: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Parsing</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Optimizer</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etc.</a:t>
            </a:r>
          </a:p>
        </p:txBody>
      </p:sp>
    </p:spTree>
    <p:extLst>
      <p:ext uri="{BB962C8B-B14F-4D97-AF65-F5344CB8AC3E}">
        <p14:creationId xmlns:p14="http://schemas.microsoft.com/office/powerpoint/2010/main" val="1908690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05CD84-9F51-7FB5-B650-D44D0E3D7389}"/>
              </a:ext>
            </a:extLst>
          </p:cNvPr>
          <p:cNvSpPr>
            <a:spLocks noGrp="1"/>
          </p:cNvSpPr>
          <p:nvPr>
            <p:ph idx="1"/>
          </p:nvPr>
        </p:nvSpPr>
        <p:spPr/>
        <p:txBody>
          <a:bodyPr/>
          <a:lstStyle/>
          <a:p>
            <a:r>
              <a:rPr lang="en-US" dirty="0"/>
              <a:t>Do some queries in the notebook.</a:t>
            </a:r>
          </a:p>
        </p:txBody>
      </p:sp>
      <p:sp>
        <p:nvSpPr>
          <p:cNvPr id="3" name="Title 2">
            <a:extLst>
              <a:ext uri="{FF2B5EF4-FFF2-40B4-BE49-F238E27FC236}">
                <a16:creationId xmlns:a16="http://schemas.microsoft.com/office/drawing/2014/main" id="{69CF0505-77A8-B81A-AAD4-405727028CD7}"/>
              </a:ext>
            </a:extLst>
          </p:cNvPr>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12326089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Advanced ER Modeling</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99922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33145C-FA18-6596-5712-D58C8438E5A2}"/>
              </a:ext>
            </a:extLst>
          </p:cNvPr>
          <p:cNvSpPr>
            <a:spLocks noGrp="1"/>
          </p:cNvSpPr>
          <p:nvPr>
            <p:ph idx="1"/>
          </p:nvPr>
        </p:nvSpPr>
        <p:spPr/>
        <p:txBody>
          <a:bodyPr/>
          <a:lstStyle/>
          <a:p>
            <a:r>
              <a:rPr lang="en-US" dirty="0"/>
              <a:t>“</a:t>
            </a:r>
            <a:r>
              <a:rPr lang="en-US" b="0" i="0" dirty="0">
                <a:solidFill>
                  <a:srgbClr val="292929"/>
                </a:solidFill>
                <a:effectLst/>
                <a:latin typeface="source-serif-pro"/>
              </a:rPr>
              <a:t>An anti-join is when you would like to keep all of the records in the original table except those records that match the other table.”</a:t>
            </a:r>
          </a:p>
          <a:p>
            <a:pPr marL="0" indent="0">
              <a:buNone/>
            </a:pPr>
            <a:r>
              <a:rPr lang="en-US" b="0" i="0" dirty="0">
                <a:solidFill>
                  <a:srgbClr val="292929"/>
                </a:solidFill>
                <a:effectLst/>
                <a:latin typeface="source-serif-pro"/>
              </a:rPr>
              <a:t> </a:t>
            </a:r>
            <a:endParaRPr lang="en-US" dirty="0"/>
          </a:p>
        </p:txBody>
      </p:sp>
      <p:sp>
        <p:nvSpPr>
          <p:cNvPr id="3" name="Title 2">
            <a:extLst>
              <a:ext uri="{FF2B5EF4-FFF2-40B4-BE49-F238E27FC236}">
                <a16:creationId xmlns:a16="http://schemas.microsoft.com/office/drawing/2014/main" id="{A6B9D8A3-F2AF-DB5E-F36C-9D7386C5DE1C}"/>
              </a:ext>
            </a:extLst>
          </p:cNvPr>
          <p:cNvSpPr>
            <a:spLocks noGrp="1"/>
          </p:cNvSpPr>
          <p:nvPr>
            <p:ph type="title"/>
          </p:nvPr>
        </p:nvSpPr>
        <p:spPr/>
        <p:txBody>
          <a:bodyPr/>
          <a:lstStyle/>
          <a:p>
            <a:r>
              <a:rPr lang="en-US" dirty="0"/>
              <a:t>Anti – Join</a:t>
            </a:r>
          </a:p>
        </p:txBody>
      </p:sp>
      <p:sp>
        <p:nvSpPr>
          <p:cNvPr id="5" name="TextBox 4">
            <a:extLst>
              <a:ext uri="{FF2B5EF4-FFF2-40B4-BE49-F238E27FC236}">
                <a16:creationId xmlns:a16="http://schemas.microsoft.com/office/drawing/2014/main" id="{90072CE5-5D50-08AD-C8BD-C675F6C5BCFC}"/>
              </a:ext>
            </a:extLst>
          </p:cNvPr>
          <p:cNvSpPr txBox="1"/>
          <p:nvPr/>
        </p:nvSpPr>
        <p:spPr>
          <a:xfrm>
            <a:off x="4578096" y="1510211"/>
            <a:ext cx="4114800" cy="369332"/>
          </a:xfrm>
          <a:prstGeom prst="rect">
            <a:avLst/>
          </a:prstGeom>
          <a:noFill/>
        </p:spPr>
        <p:txBody>
          <a:bodyPr wrap="square">
            <a:spAutoFit/>
          </a:bodyPr>
          <a:lstStyle/>
          <a:p>
            <a:r>
              <a:rPr lang="en-US" dirty="0" err="1"/>
              <a:t>σ</a:t>
            </a:r>
            <a:r>
              <a:rPr lang="en-US" dirty="0"/>
              <a:t> </a:t>
            </a:r>
            <a:r>
              <a:rPr lang="en-US" dirty="0" err="1"/>
              <a:t>i_id</a:t>
            </a:r>
            <a:r>
              <a:rPr lang="en-US" dirty="0"/>
              <a:t>=null (instructor ⟕ ID=</a:t>
            </a:r>
            <a:r>
              <a:rPr lang="en-US" dirty="0" err="1"/>
              <a:t>i_id</a:t>
            </a:r>
            <a:r>
              <a:rPr lang="en-US" dirty="0"/>
              <a:t> advisor)</a:t>
            </a:r>
          </a:p>
        </p:txBody>
      </p:sp>
      <p:pic>
        <p:nvPicPr>
          <p:cNvPr id="8" name="Picture 7">
            <a:extLst>
              <a:ext uri="{FF2B5EF4-FFF2-40B4-BE49-F238E27FC236}">
                <a16:creationId xmlns:a16="http://schemas.microsoft.com/office/drawing/2014/main" id="{34B68B74-7B0D-DD76-AD07-1DB17E57DD0E}"/>
              </a:ext>
            </a:extLst>
          </p:cNvPr>
          <p:cNvPicPr>
            <a:picLocks noChangeAspect="1"/>
          </p:cNvPicPr>
          <p:nvPr/>
        </p:nvPicPr>
        <p:blipFill>
          <a:blip r:embed="rId2"/>
          <a:stretch>
            <a:fillRect/>
          </a:stretch>
        </p:blipFill>
        <p:spPr>
          <a:xfrm>
            <a:off x="4572000" y="2020513"/>
            <a:ext cx="4569281" cy="1752600"/>
          </a:xfrm>
          <a:prstGeom prst="rect">
            <a:avLst/>
          </a:prstGeom>
        </p:spPr>
      </p:pic>
      <p:sp>
        <p:nvSpPr>
          <p:cNvPr id="10" name="TextBox 9">
            <a:extLst>
              <a:ext uri="{FF2B5EF4-FFF2-40B4-BE49-F238E27FC236}">
                <a16:creationId xmlns:a16="http://schemas.microsoft.com/office/drawing/2014/main" id="{7C142082-7AC9-DEC5-D314-486ECB04983D}"/>
              </a:ext>
            </a:extLst>
          </p:cNvPr>
          <p:cNvSpPr txBox="1"/>
          <p:nvPr/>
        </p:nvSpPr>
        <p:spPr>
          <a:xfrm>
            <a:off x="172570" y="1510211"/>
            <a:ext cx="3383280" cy="369332"/>
          </a:xfrm>
          <a:prstGeom prst="rect">
            <a:avLst/>
          </a:prstGeom>
          <a:noFill/>
        </p:spPr>
        <p:txBody>
          <a:bodyPr wrap="square">
            <a:spAutoFit/>
          </a:bodyPr>
          <a:lstStyle/>
          <a:p>
            <a:r>
              <a:rPr lang="en-US" dirty="0"/>
              <a:t>instructor ▷ ID=</a:t>
            </a:r>
            <a:r>
              <a:rPr lang="en-US" dirty="0" err="1"/>
              <a:t>i_id</a:t>
            </a:r>
            <a:r>
              <a:rPr lang="en-US" dirty="0"/>
              <a:t> advisor</a:t>
            </a:r>
          </a:p>
        </p:txBody>
      </p:sp>
      <p:pic>
        <p:nvPicPr>
          <p:cNvPr id="11" name="Picture 10">
            <a:extLst>
              <a:ext uri="{FF2B5EF4-FFF2-40B4-BE49-F238E27FC236}">
                <a16:creationId xmlns:a16="http://schemas.microsoft.com/office/drawing/2014/main" id="{58C06CE1-AB47-FB87-19F4-0B8EEFBF1716}"/>
              </a:ext>
            </a:extLst>
          </p:cNvPr>
          <p:cNvPicPr>
            <a:picLocks noChangeAspect="1"/>
          </p:cNvPicPr>
          <p:nvPr/>
        </p:nvPicPr>
        <p:blipFill>
          <a:blip r:embed="rId3"/>
          <a:stretch>
            <a:fillRect/>
          </a:stretch>
        </p:blipFill>
        <p:spPr>
          <a:xfrm>
            <a:off x="172570" y="2020513"/>
            <a:ext cx="3494587" cy="1935810"/>
          </a:xfrm>
          <a:prstGeom prst="rect">
            <a:avLst/>
          </a:prstGeom>
        </p:spPr>
      </p:pic>
    </p:spTree>
    <p:extLst>
      <p:ext uri="{BB962C8B-B14F-4D97-AF65-F5344CB8AC3E}">
        <p14:creationId xmlns:p14="http://schemas.microsoft.com/office/powerpoint/2010/main" val="17206617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extLst>
      <p:ext uri="{BB962C8B-B14F-4D97-AF65-F5344CB8AC3E}">
        <p14:creationId xmlns:p14="http://schemas.microsoft.com/office/powerpoint/2010/main" val="31171553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extLst>
      <p:ext uri="{BB962C8B-B14F-4D97-AF65-F5344CB8AC3E}">
        <p14:creationId xmlns:p14="http://schemas.microsoft.com/office/powerpoint/2010/main" val="29985218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extLst>
      <p:ext uri="{BB962C8B-B14F-4D97-AF65-F5344CB8AC3E}">
        <p14:creationId xmlns:p14="http://schemas.microsoft.com/office/powerpoint/2010/main" val="29718782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1547813" y="64294"/>
            <a:ext cx="6057900" cy="4572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1728927" y="856918"/>
            <a:ext cx="5558842" cy="1666827"/>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15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648" y="2693802"/>
            <a:ext cx="3959546" cy="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3309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An Example – Classic Models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64</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Introduction to Databases (F21): Lecture 5: ER, Relational, SQL (IV) </a:t>
            </a:r>
          </a:p>
        </p:txBody>
      </p:sp>
      <p:pic>
        <p:nvPicPr>
          <p:cNvPr id="2" name="Picture 1">
            <a:extLst>
              <a:ext uri="{FF2B5EF4-FFF2-40B4-BE49-F238E27FC236}">
                <a16:creationId xmlns:a16="http://schemas.microsoft.com/office/drawing/2014/main" id="{A94CC3F2-44E4-714A-BA93-E0857083E5DF}"/>
              </a:ext>
            </a:extLst>
          </p:cNvPr>
          <p:cNvPicPr>
            <a:picLocks noChangeAspect="1"/>
          </p:cNvPicPr>
          <p:nvPr/>
        </p:nvPicPr>
        <p:blipFill>
          <a:blip r:embed="rId4"/>
          <a:stretch>
            <a:fillRect/>
          </a:stretch>
        </p:blipFill>
        <p:spPr>
          <a:xfrm>
            <a:off x="228601" y="513569"/>
            <a:ext cx="6570209" cy="4116363"/>
          </a:xfrm>
          <a:prstGeom prst="rect">
            <a:avLst/>
          </a:prstGeom>
        </p:spPr>
      </p:pic>
      <p:sp>
        <p:nvSpPr>
          <p:cNvPr id="3" name="Rectangle 2">
            <a:extLst>
              <a:ext uri="{FF2B5EF4-FFF2-40B4-BE49-F238E27FC236}">
                <a16:creationId xmlns:a16="http://schemas.microsoft.com/office/drawing/2014/main" id="{2671EAF3-6495-FF4F-BBE3-89B03D796B20}"/>
              </a:ext>
            </a:extLst>
          </p:cNvPr>
          <p:cNvSpPr/>
          <p:nvPr/>
        </p:nvSpPr>
        <p:spPr>
          <a:xfrm>
            <a:off x="4226689" y="664198"/>
            <a:ext cx="4497963"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https://</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www.mysqltutorial.org</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mysql</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-sample-</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database.aspx</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p>
        </p:txBody>
      </p:sp>
    </p:spTree>
    <p:extLst>
      <p:ext uri="{BB962C8B-B14F-4D97-AF65-F5344CB8AC3E}">
        <p14:creationId xmlns:p14="http://schemas.microsoft.com/office/powerpoint/2010/main" val="971144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3"/>
          <p:cNvSpPr>
            <a:spLocks noGrp="1" noChangeArrowheads="1"/>
          </p:cNvSpPr>
          <p:nvPr>
            <p:ph idx="1"/>
          </p:nvPr>
        </p:nvSpPr>
        <p:spPr/>
        <p:txBody>
          <a:bodyPr>
            <a:normAutofit/>
          </a:bodyPr>
          <a:lstStyle/>
          <a:p>
            <a:r>
              <a:rPr lang="en-US" altLang="en-US" dirty="0"/>
              <a:t>Suppose we have entity sets:</a:t>
            </a:r>
          </a:p>
          <a:p>
            <a:pPr lvl="1"/>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with attributes: </a:t>
            </a:r>
            <a:r>
              <a:rPr lang="en-US" altLang="en-US" i="1" dirty="0">
                <a:ea typeface="ＭＳ Ｐゴシック" panose="020B0600070205080204" pitchFamily="34" charset="-128"/>
              </a:rPr>
              <a:t>ID</a:t>
            </a:r>
            <a:r>
              <a:rPr lang="en-US" altLang="en-US" dirty="0">
                <a:ea typeface="ＭＳ Ｐゴシック" panose="020B0600070205080204" pitchFamily="34" charset="-128"/>
              </a:rPr>
              <a:t>, </a:t>
            </a:r>
            <a:r>
              <a:rPr lang="en-US" altLang="en-US" i="1" dirty="0">
                <a:ea typeface="ＭＳ Ｐゴシック" panose="020B0600070205080204" pitchFamily="34" charset="-128"/>
              </a:rPr>
              <a:t>name</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salary</a:t>
            </a:r>
          </a:p>
          <a:p>
            <a:pPr lvl="1"/>
            <a:r>
              <a:rPr lang="en-US" altLang="en-US" i="1" dirty="0">
                <a:ea typeface="ＭＳ Ｐゴシック" panose="020B0600070205080204" pitchFamily="34" charset="-128"/>
              </a:rPr>
              <a:t>department, </a:t>
            </a:r>
            <a:r>
              <a:rPr lang="en-US" altLang="en-US" dirty="0">
                <a:ea typeface="ＭＳ Ｐゴシック" panose="020B0600070205080204" pitchFamily="34" charset="-128"/>
              </a:rPr>
              <a:t>with attributes: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building, budget</a:t>
            </a:r>
          </a:p>
          <a:p>
            <a:r>
              <a:rPr lang="en-US" altLang="en-US" dirty="0"/>
              <a:t>We model the fact that each instructor has an associated department</a:t>
            </a:r>
            <a:r>
              <a:rPr lang="en-US" altLang="en-US" i="1" dirty="0"/>
              <a:t> </a:t>
            </a:r>
            <a:r>
              <a:rPr lang="en-US" altLang="en-US" dirty="0"/>
              <a:t>using a relationship set </a:t>
            </a:r>
            <a:r>
              <a:rPr lang="en-US" altLang="en-US" i="1" dirty="0" err="1"/>
              <a:t>inst_dept</a:t>
            </a:r>
            <a:endParaRPr lang="en-US" altLang="en-US" i="1" dirty="0"/>
          </a:p>
          <a:p>
            <a:r>
              <a:rPr lang="en-US" altLang="en-US" dirty="0"/>
              <a:t>The attribute </a:t>
            </a:r>
            <a:r>
              <a:rPr lang="en-US" altLang="en-US" i="1" dirty="0" err="1"/>
              <a:t>dept_name</a:t>
            </a:r>
            <a:r>
              <a:rPr lang="en-US" altLang="en-US" i="1" dirty="0"/>
              <a:t> </a:t>
            </a:r>
            <a:r>
              <a:rPr lang="en-US" altLang="en-US" dirty="0"/>
              <a:t>in </a:t>
            </a:r>
            <a:r>
              <a:rPr lang="en-US" altLang="en-US" i="1" dirty="0"/>
              <a:t>instructor</a:t>
            </a:r>
            <a:r>
              <a:rPr lang="en-US" altLang="en-US" dirty="0"/>
              <a:t> replicates information present in the relationship and is therefore  redundant</a:t>
            </a:r>
          </a:p>
          <a:p>
            <a:pPr lvl="1"/>
            <a:r>
              <a:rPr lang="en-US" altLang="en-US" dirty="0">
                <a:ea typeface="ＭＳ Ｐゴシック" panose="020B0600070205080204" pitchFamily="34" charset="-128"/>
              </a:rPr>
              <a:t>and needs to be removed.</a:t>
            </a:r>
          </a:p>
          <a:p>
            <a:r>
              <a:rPr lang="en-US" altLang="en-US" dirty="0"/>
              <a:t>BUT: when converting back to tables, in some cases the attribute gets reintroduced, as we will see later.</a:t>
            </a:r>
          </a:p>
        </p:txBody>
      </p:sp>
      <p:sp>
        <p:nvSpPr>
          <p:cNvPr id="67993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Redundant Attributes</a:t>
            </a:r>
          </a:p>
        </p:txBody>
      </p:sp>
      <p:pic>
        <p:nvPicPr>
          <p:cNvPr id="3" name="Picture 2"/>
          <p:cNvPicPr>
            <a:picLocks noChangeAspect="1"/>
          </p:cNvPicPr>
          <p:nvPr/>
        </p:nvPicPr>
        <p:blipFill>
          <a:blip r:embed="rId3"/>
          <a:stretch>
            <a:fillRect/>
          </a:stretch>
        </p:blipFill>
        <p:spPr>
          <a:xfrm>
            <a:off x="5029200" y="3663267"/>
            <a:ext cx="3011235" cy="889683"/>
          </a:xfrm>
          <a:prstGeom prst="rect">
            <a:avLst/>
          </a:prstGeom>
        </p:spPr>
      </p:pic>
    </p:spTree>
    <p:extLst>
      <p:ext uri="{BB962C8B-B14F-4D97-AF65-F5344CB8AC3E}">
        <p14:creationId xmlns:p14="http://schemas.microsoft.com/office/powerpoint/2010/main" val="41033583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p:txBody>
          <a:bodyPr>
            <a:normAutofit/>
          </a:bodyPr>
          <a:lstStyle/>
          <a:p>
            <a:pPr>
              <a:buFont typeface="Wingdings" panose="05000000000000000000" pitchFamily="2" charset="2"/>
              <a:buChar char="§"/>
            </a:pPr>
            <a:r>
              <a:rPr lang="en-US" altLang="en-US" dirty="0"/>
              <a:t>In designing a database schema, we must ensure that we avoid two major pitfalls:</a:t>
            </a:r>
          </a:p>
          <a:p>
            <a:pPr lvl="1">
              <a:buSzPct val="110000"/>
              <a:buFont typeface="Arial" panose="020B0604020202020204" pitchFamily="34" charset="0"/>
              <a:buChar char="•"/>
            </a:pPr>
            <a:r>
              <a:rPr lang="en-US" altLang="en-US" dirty="0">
                <a:ea typeface="ＭＳ Ｐゴシック" panose="020B0600070205080204" pitchFamily="34" charset="-128"/>
              </a:rPr>
              <a:t>Redundancy:  a bad design  may result in repeat information.  </a:t>
            </a:r>
          </a:p>
          <a:p>
            <a:pPr lvl="2">
              <a:buFont typeface="Wingdings" panose="05000000000000000000" pitchFamily="2" charset="2"/>
              <a:buChar char="§"/>
            </a:pPr>
            <a:r>
              <a:rPr lang="en-US" altLang="en-US" b="1" dirty="0">
                <a:solidFill>
                  <a:schemeClr val="tx2"/>
                </a:solidFill>
                <a:ea typeface="ＭＳ Ｐゴシック" panose="020B0600070205080204" pitchFamily="34" charset="-128"/>
              </a:rPr>
              <a:t>Redundant representation of information may lead to data inconsistency among the various copies of information </a:t>
            </a:r>
          </a:p>
          <a:p>
            <a:pPr lvl="1">
              <a:buSzPct val="110000"/>
              <a:buFont typeface="Arial" panose="020B0604020202020204" pitchFamily="34" charset="0"/>
              <a:buChar char="•"/>
            </a:pPr>
            <a:r>
              <a:rPr lang="en-US" altLang="en-US" dirty="0">
                <a:ea typeface="ＭＳ Ｐゴシック" panose="020B0600070205080204" pitchFamily="34" charset="-128"/>
              </a:rPr>
              <a:t>Incompleteness: a bad design may make certain aspects of the enterprise difficult or impossible to model.</a:t>
            </a:r>
          </a:p>
          <a:p>
            <a:pPr>
              <a:buFont typeface="Wingdings" panose="05000000000000000000" pitchFamily="2" charset="2"/>
              <a:buChar char="§"/>
            </a:pPr>
            <a:r>
              <a:rPr lang="en-US" altLang="en-US" dirty="0"/>
              <a:t>Avoiding bad designs is not enough. There may be a  large number  of  good designs from which we must choose.</a:t>
            </a:r>
          </a:p>
        </p:txBody>
      </p:sp>
      <p:sp>
        <p:nvSpPr>
          <p:cNvPr id="921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Alternatives</a:t>
            </a:r>
          </a:p>
        </p:txBody>
      </p:sp>
      <p:sp>
        <p:nvSpPr>
          <p:cNvPr id="2" name="TextBox 1">
            <a:extLst>
              <a:ext uri="{FF2B5EF4-FFF2-40B4-BE49-F238E27FC236}">
                <a16:creationId xmlns:a16="http://schemas.microsoft.com/office/drawing/2014/main" id="{E6F06E8F-909C-A543-A47B-BAE9A670D3DE}"/>
              </a:ext>
            </a:extLst>
          </p:cNvPr>
          <p:cNvSpPr txBox="1"/>
          <p:nvPr/>
        </p:nvSpPr>
        <p:spPr>
          <a:xfrm>
            <a:off x="304800" y="3982819"/>
            <a:ext cx="1083951"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Emphasis</a:t>
            </a:r>
            <a:b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b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Added</a:t>
            </a:r>
          </a:p>
        </p:txBody>
      </p:sp>
    </p:spTree>
    <p:extLst>
      <p:ext uri="{BB962C8B-B14F-4D97-AF65-F5344CB8AC3E}">
        <p14:creationId xmlns:p14="http://schemas.microsoft.com/office/powerpoint/2010/main" val="30111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extLst>
      <p:ext uri="{BB962C8B-B14F-4D97-AF65-F5344CB8AC3E}">
        <p14:creationId xmlns:p14="http://schemas.microsoft.com/office/powerpoint/2010/main" val="2985024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Composite Attributes</a:t>
            </a:r>
          </a:p>
        </p:txBody>
      </p:sp>
      <p:sp>
        <p:nvSpPr>
          <p:cNvPr id="25603" name="Rectangle 3"/>
          <p:cNvSpPr>
            <a:spLocks noGrp="1" noChangeArrowheads="1"/>
          </p:cNvSpPr>
          <p:nvPr>
            <p:ph type="body" idx="1"/>
          </p:nvPr>
        </p:nvSpPr>
        <p:spPr>
          <a:xfrm>
            <a:off x="1719262" y="872729"/>
            <a:ext cx="5669090" cy="676275"/>
          </a:xfrm>
        </p:spPr>
        <p:txBody>
          <a:bodyPr/>
          <a:lstStyle/>
          <a:p>
            <a:r>
              <a:rPr lang="en-US" altLang="en-US" dirty="0"/>
              <a:t>Composite attributes allow us to divided attributes  into subparts (other attributes).</a:t>
            </a:r>
          </a:p>
        </p:txBody>
      </p:sp>
      <p:pic>
        <p:nvPicPr>
          <p:cNvPr id="256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143" y="1490472"/>
            <a:ext cx="4589926" cy="141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4744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B447DE-11A6-D3C7-C045-FAD2BD30C09E}"/>
              </a:ext>
            </a:extLst>
          </p:cNvPr>
          <p:cNvSpPr>
            <a:spLocks noGrp="1"/>
          </p:cNvSpPr>
          <p:nvPr>
            <p:ph idx="1"/>
          </p:nvPr>
        </p:nvSpPr>
        <p:spPr/>
        <p:txBody>
          <a:bodyPr/>
          <a:lstStyle/>
          <a:p>
            <a:r>
              <a:rPr lang="en-US" sz="1800" dirty="0"/>
              <a:t>Consider </a:t>
            </a:r>
            <a:r>
              <a:rPr lang="en-US" sz="1800" dirty="0" err="1"/>
              <a:t>name_basics</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There</a:t>
            </a:r>
          </a:p>
          <a:p>
            <a:pPr lvl="1"/>
            <a:r>
              <a:rPr lang="en-US" sz="1600" dirty="0"/>
              <a:t>Is one composite attribute, </a:t>
            </a:r>
            <a:r>
              <a:rPr lang="en-US" sz="1600" dirty="0" err="1"/>
              <a:t>primaryName</a:t>
            </a:r>
            <a:r>
              <a:rPr lang="en-US" sz="1600" dirty="0"/>
              <a:t>.</a:t>
            </a:r>
          </a:p>
          <a:p>
            <a:pPr lvl="1"/>
            <a:r>
              <a:rPr lang="en-US" sz="1600" dirty="0"/>
              <a:t>Are two multivalued attributes: </a:t>
            </a:r>
            <a:r>
              <a:rPr lang="en-US" sz="1600" dirty="0" err="1"/>
              <a:t>primaryProfession</a:t>
            </a:r>
            <a:r>
              <a:rPr lang="en-US" sz="1600" dirty="0"/>
              <a:t>, </a:t>
            </a:r>
            <a:r>
              <a:rPr lang="en-US" sz="1600" dirty="0" err="1"/>
              <a:t>knownForTitles</a:t>
            </a:r>
            <a:endParaRPr lang="en-US" sz="1600" dirty="0"/>
          </a:p>
          <a:p>
            <a:pPr lvl="1"/>
            <a:r>
              <a:rPr lang="en-US" sz="1600" dirty="0" err="1"/>
              <a:t>knownForTitles</a:t>
            </a:r>
            <a:r>
              <a:rPr lang="en-US" sz="1600" dirty="0"/>
              <a:t> is also tricky, which we will see.</a:t>
            </a:r>
          </a:p>
          <a:p>
            <a:pPr lvl="1"/>
            <a:r>
              <a:rPr lang="en-US" sz="1600" dirty="0"/>
              <a:t>Names are also a little tricky</a:t>
            </a:r>
          </a:p>
        </p:txBody>
      </p:sp>
      <p:sp>
        <p:nvSpPr>
          <p:cNvPr id="3" name="Title 2">
            <a:extLst>
              <a:ext uri="{FF2B5EF4-FFF2-40B4-BE49-F238E27FC236}">
                <a16:creationId xmlns:a16="http://schemas.microsoft.com/office/drawing/2014/main" id="{7A8B8F87-A9A7-DD5D-67DB-F3FCF21C4705}"/>
              </a:ext>
            </a:extLst>
          </p:cNvPr>
          <p:cNvSpPr>
            <a:spLocks noGrp="1"/>
          </p:cNvSpPr>
          <p:nvPr>
            <p:ph type="title"/>
          </p:nvPr>
        </p:nvSpPr>
        <p:spPr/>
        <p:txBody>
          <a:bodyPr/>
          <a:lstStyle/>
          <a:p>
            <a:r>
              <a:rPr lang="en-US" dirty="0"/>
              <a:t>Example from IMDB</a:t>
            </a:r>
          </a:p>
        </p:txBody>
      </p:sp>
      <p:pic>
        <p:nvPicPr>
          <p:cNvPr id="4" name="Picture 3">
            <a:extLst>
              <a:ext uri="{FF2B5EF4-FFF2-40B4-BE49-F238E27FC236}">
                <a16:creationId xmlns:a16="http://schemas.microsoft.com/office/drawing/2014/main" id="{EFCC2117-90F3-E2B9-E7C2-1F141D1369FE}"/>
              </a:ext>
            </a:extLst>
          </p:cNvPr>
          <p:cNvPicPr>
            <a:picLocks noChangeAspect="1"/>
          </p:cNvPicPr>
          <p:nvPr/>
        </p:nvPicPr>
        <p:blipFill>
          <a:blip r:embed="rId2"/>
          <a:stretch>
            <a:fillRect/>
          </a:stretch>
        </p:blipFill>
        <p:spPr>
          <a:xfrm>
            <a:off x="184052" y="1047750"/>
            <a:ext cx="8503764" cy="1905000"/>
          </a:xfrm>
          <a:prstGeom prst="rect">
            <a:avLst/>
          </a:prstGeom>
        </p:spPr>
      </p:pic>
      <p:sp>
        <p:nvSpPr>
          <p:cNvPr id="5" name="Rounded Rectangle 4">
            <a:extLst>
              <a:ext uri="{FF2B5EF4-FFF2-40B4-BE49-F238E27FC236}">
                <a16:creationId xmlns:a16="http://schemas.microsoft.com/office/drawing/2014/main" id="{B046F0B8-62C3-DB8D-F9EF-82C1BEEFB224}"/>
              </a:ext>
            </a:extLst>
          </p:cNvPr>
          <p:cNvSpPr/>
          <p:nvPr/>
        </p:nvSpPr>
        <p:spPr>
          <a:xfrm>
            <a:off x="5410200" y="4019550"/>
            <a:ext cx="2819400" cy="53340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Switch to notebook</a:t>
            </a:r>
          </a:p>
        </p:txBody>
      </p:sp>
    </p:spTree>
    <p:extLst>
      <p:ext uri="{BB962C8B-B14F-4D97-AF65-F5344CB8AC3E}">
        <p14:creationId xmlns:p14="http://schemas.microsoft.com/office/powerpoint/2010/main" val="3991743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D5A07-41A1-8A37-9D61-46B02AA2DD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3358C4-8623-36F0-8C0B-FC0D5AF03997}"/>
              </a:ext>
            </a:extLst>
          </p:cNvPr>
          <p:cNvSpPr>
            <a:spLocks noGrp="1"/>
          </p:cNvSpPr>
          <p:nvPr>
            <p:ph idx="1"/>
          </p:nvPr>
        </p:nvSpPr>
        <p:spPr/>
        <p:txBody>
          <a:bodyPr/>
          <a:lstStyle/>
          <a:p>
            <a:r>
              <a:rPr lang="en-US" dirty="0"/>
              <a:t>A JOIN B					A X B</a:t>
            </a:r>
          </a:p>
          <a:p>
            <a:r>
              <a:rPr lang="en-US" dirty="0"/>
              <a:t>A NATURAL JOIN B			A ⨝ B</a:t>
            </a:r>
          </a:p>
          <a:p>
            <a:r>
              <a:rPr lang="en-US" dirty="0"/>
              <a:t>A JOIN B WHERE P			A ⨝(p) B</a:t>
            </a:r>
          </a:p>
        </p:txBody>
      </p:sp>
    </p:spTree>
    <p:extLst>
      <p:ext uri="{BB962C8B-B14F-4D97-AF65-F5344CB8AC3E}">
        <p14:creationId xmlns:p14="http://schemas.microsoft.com/office/powerpoint/2010/main" val="34573172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(Cont.)</a:t>
            </a:r>
          </a:p>
        </p:txBody>
      </p:sp>
      <p:sp>
        <p:nvSpPr>
          <p:cNvPr id="19459" name="Rectangle 3"/>
          <p:cNvSpPr>
            <a:spLocks noGrp="1" noChangeArrowheads="1"/>
          </p:cNvSpPr>
          <p:nvPr>
            <p:ph type="body" idx="1"/>
          </p:nvPr>
        </p:nvSpPr>
        <p:spPr>
          <a:xfrm>
            <a:off x="1719263" y="808435"/>
            <a:ext cx="5715785" cy="938069"/>
          </a:xfrm>
        </p:spPr>
        <p:txBody>
          <a:bodyPr/>
          <a:lstStyle/>
          <a:p>
            <a:r>
              <a:rPr lang="en-US" altLang="en-US" dirty="0"/>
              <a:t>An attribute can also be associated with a relationship set.</a:t>
            </a:r>
          </a:p>
          <a:p>
            <a:r>
              <a:rPr lang="en-US" altLang="en-US" dirty="0"/>
              <a:t>For instance, the </a:t>
            </a:r>
            <a:r>
              <a:rPr lang="en-US" altLang="en-US" i="1" dirty="0"/>
              <a:t>advisor </a:t>
            </a:r>
            <a:r>
              <a:rPr lang="en-US" altLang="en-US" dirty="0"/>
              <a:t>relationship set between entity sets </a:t>
            </a:r>
            <a:r>
              <a:rPr lang="en-US" altLang="en-US" i="1" dirty="0"/>
              <a:t>instructor </a:t>
            </a:r>
            <a:r>
              <a:rPr lang="en-US" altLang="en-US" dirty="0"/>
              <a:t>and </a:t>
            </a:r>
            <a:r>
              <a:rPr lang="en-US" altLang="en-US" i="1" dirty="0"/>
              <a:t>student </a:t>
            </a:r>
            <a:r>
              <a:rPr lang="en-US" altLang="en-US" dirty="0"/>
              <a:t>may have the attribute </a:t>
            </a:r>
            <a:r>
              <a:rPr lang="en-US" altLang="en-US" i="1" dirty="0"/>
              <a:t>date </a:t>
            </a:r>
            <a:r>
              <a:rPr lang="en-US" altLang="en-US" dirty="0"/>
              <a:t>which tracks when the student started being associated with the advisor</a:t>
            </a:r>
          </a:p>
        </p:txBody>
      </p:sp>
      <p:pic>
        <p:nvPicPr>
          <p:cNvPr id="194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559" y="1883664"/>
            <a:ext cx="3973859" cy="188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with Attributes</a:t>
            </a:r>
          </a:p>
        </p:txBody>
      </p:sp>
      <p:pic>
        <p:nvPicPr>
          <p:cNvPr id="204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190625"/>
            <a:ext cx="519946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Roles</a:t>
            </a:r>
          </a:p>
        </p:txBody>
      </p:sp>
      <p:sp>
        <p:nvSpPr>
          <p:cNvPr id="21507" name="Rectangle 3"/>
          <p:cNvSpPr>
            <a:spLocks noGrp="1" noChangeArrowheads="1"/>
          </p:cNvSpPr>
          <p:nvPr>
            <p:ph type="body" idx="1"/>
          </p:nvPr>
        </p:nvSpPr>
        <p:spPr>
          <a:xfrm>
            <a:off x="1719263" y="856012"/>
            <a:ext cx="5916073" cy="1107281"/>
          </a:xfrm>
        </p:spPr>
        <p:txBody>
          <a:bodyPr/>
          <a:lstStyle/>
          <a:p>
            <a:r>
              <a:rPr kumimoji="0" lang="en-US" altLang="en-US" dirty="0"/>
              <a:t>Entity sets of a relationship need not be distinct</a:t>
            </a:r>
          </a:p>
          <a:p>
            <a:pPr lvl="1"/>
            <a:r>
              <a:rPr kumimoji="0" lang="en-US" altLang="en-US" dirty="0">
                <a:ea typeface="ＭＳ Ｐゴシック" panose="020B0600070205080204" pitchFamily="34" charset="-128"/>
              </a:rPr>
              <a:t>Each occurrence of an entity set plays a “role” in the relationship</a:t>
            </a:r>
            <a:endParaRPr lang="en-US" altLang="en-US" dirty="0">
              <a:ea typeface="ＭＳ Ｐゴシック" panose="020B0600070205080204" pitchFamily="34" charset="-128"/>
            </a:endParaRPr>
          </a:p>
          <a:p>
            <a:r>
              <a:rPr lang="en-US" altLang="en-US" dirty="0"/>
              <a:t>The labels “</a:t>
            </a:r>
            <a:r>
              <a:rPr lang="en-US" altLang="ja-JP" i="1" dirty="0" err="1"/>
              <a:t>course_id</a:t>
            </a:r>
            <a:r>
              <a:rPr lang="en-US" altLang="en-US" dirty="0"/>
              <a:t>”</a:t>
            </a:r>
            <a:r>
              <a:rPr lang="en-US" altLang="ja-JP" dirty="0"/>
              <a:t> and </a:t>
            </a:r>
            <a:r>
              <a:rPr lang="en-US" altLang="en-US" dirty="0"/>
              <a:t>“</a:t>
            </a:r>
            <a:r>
              <a:rPr lang="en-US" altLang="ja-JP" i="1" dirty="0" err="1"/>
              <a:t>prereq_id</a:t>
            </a:r>
            <a:r>
              <a:rPr lang="en-US" altLang="en-US" dirty="0"/>
              <a:t>”</a:t>
            </a:r>
            <a:r>
              <a:rPr lang="en-US" altLang="ja-JP" dirty="0"/>
              <a:t> are called </a:t>
            </a:r>
            <a:r>
              <a:rPr lang="en-US" altLang="ja-JP" b="1" dirty="0">
                <a:solidFill>
                  <a:srgbClr val="002060"/>
                </a:solidFill>
              </a:rPr>
              <a:t>roles</a:t>
            </a:r>
            <a:r>
              <a:rPr lang="en-US" altLang="ja-JP" dirty="0"/>
              <a:t>.</a:t>
            </a:r>
            <a:endParaRPr lang="en-US" altLang="en-US" dirty="0"/>
          </a:p>
        </p:txBody>
      </p:sp>
      <p:pic>
        <p:nvPicPr>
          <p:cNvPr id="2150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640" y="1858759"/>
            <a:ext cx="3854403" cy="113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Degree of a Relationship Set</a:t>
            </a:r>
          </a:p>
        </p:txBody>
      </p:sp>
      <p:sp>
        <p:nvSpPr>
          <p:cNvPr id="22531" name="Rectangle 3"/>
          <p:cNvSpPr>
            <a:spLocks noGrp="1" noChangeArrowheads="1"/>
          </p:cNvSpPr>
          <p:nvPr>
            <p:ph type="body" idx="1"/>
          </p:nvPr>
        </p:nvSpPr>
        <p:spPr>
          <a:xfrm>
            <a:off x="1719263" y="820341"/>
            <a:ext cx="5669090" cy="2837259"/>
          </a:xfrm>
        </p:spPr>
        <p:txBody>
          <a:bodyPr/>
          <a:lstStyle/>
          <a:p>
            <a:r>
              <a:rPr lang="en-US" altLang="en-US" dirty="0"/>
              <a:t>Binary relationship</a:t>
            </a:r>
          </a:p>
          <a:p>
            <a:pPr lvl="1"/>
            <a:r>
              <a:rPr lang="en-US" altLang="en-US" dirty="0">
                <a:ea typeface="ＭＳ Ｐゴシック" panose="020B0600070205080204" pitchFamily="34" charset="-128"/>
              </a:rPr>
              <a:t>involve two entity sets (or degree two). </a:t>
            </a:r>
          </a:p>
          <a:p>
            <a:pPr lvl="1"/>
            <a:r>
              <a:rPr lang="en-US" altLang="en-US" dirty="0">
                <a:ea typeface="ＭＳ Ｐゴシック" panose="020B0600070205080204" pitchFamily="34" charset="-128"/>
              </a:rPr>
              <a:t>most relationship sets in a database system are binary.</a:t>
            </a:r>
          </a:p>
          <a:p>
            <a:r>
              <a:rPr lang="en-US" altLang="en-US" dirty="0"/>
              <a:t>Relationships between more than two entity sets are rare.  Most relationships are binary. (More on this later.)</a:t>
            </a:r>
          </a:p>
          <a:p>
            <a:pPr lvl="1">
              <a:buClr>
                <a:srgbClr val="FF9933"/>
              </a:buClr>
            </a:pPr>
            <a:r>
              <a:rPr lang="en-US" altLang="en-US" dirty="0">
                <a:ea typeface="ＭＳ Ｐゴシック" panose="020B0600070205080204" pitchFamily="34" charset="-128"/>
              </a:rPr>
              <a:t>Example: </a:t>
            </a:r>
            <a:r>
              <a:rPr lang="en-US" altLang="en-US" i="1" dirty="0">
                <a:ea typeface="ＭＳ Ｐゴシック" panose="020B0600070205080204" pitchFamily="34" charset="-128"/>
              </a:rPr>
              <a:t>students</a:t>
            </a:r>
            <a:r>
              <a:rPr lang="en-US" altLang="en-US" dirty="0">
                <a:ea typeface="ＭＳ Ｐゴシック" panose="020B0600070205080204" pitchFamily="34" charset="-128"/>
              </a:rPr>
              <a:t> work on research </a:t>
            </a:r>
            <a:r>
              <a:rPr lang="en-US" altLang="en-US" i="1" dirty="0">
                <a:ea typeface="ＭＳ Ｐゴシック" panose="020B0600070205080204" pitchFamily="34" charset="-128"/>
              </a:rPr>
              <a:t>projects</a:t>
            </a:r>
            <a:r>
              <a:rPr lang="en-US" altLang="en-US" dirty="0">
                <a:ea typeface="ＭＳ Ｐゴシック" panose="020B0600070205080204" pitchFamily="34" charset="-128"/>
              </a:rPr>
              <a:t> under the guidance of an </a:t>
            </a:r>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a:t>
            </a:r>
          </a:p>
          <a:p>
            <a:pPr lvl="1">
              <a:buClr>
                <a:srgbClr val="FF9933"/>
              </a:buClr>
            </a:pPr>
            <a:r>
              <a:rPr lang="en-US" altLang="en-US" dirty="0">
                <a:ea typeface="ＭＳ Ｐゴシック" panose="020B0600070205080204" pitchFamily="34" charset="-128"/>
              </a:rPr>
              <a:t>relationship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is a ternary relationship between </a:t>
            </a:r>
            <a:r>
              <a:rPr lang="en-US" altLang="en-US" i="1" dirty="0">
                <a:ea typeface="ＭＳ Ｐゴシック" panose="020B0600070205080204" pitchFamily="34" charset="-128"/>
              </a:rPr>
              <a:t>instructor, student, </a:t>
            </a:r>
            <a:r>
              <a:rPr lang="en-US" altLang="en-US" dirty="0">
                <a:ea typeface="ＭＳ Ｐゴシック" panose="020B0600070205080204" pitchFamily="34" charset="-128"/>
              </a:rPr>
              <a:t>and </a:t>
            </a:r>
            <a:r>
              <a:rPr lang="en-US" altLang="en-US" i="1" dirty="0">
                <a:ea typeface="ＭＳ Ｐゴシック" panose="020B0600070205080204" pitchFamily="34" charset="-128"/>
              </a:rPr>
              <a:t>project</a:t>
            </a:r>
            <a:endParaRPr kumimoji="0" lang="en-US" altLang="en-US" dirty="0">
              <a:ea typeface="ＭＳ Ｐゴシック" panose="020B0600070205080204" pitchFamily="34" charset="-128"/>
            </a:endParaRPr>
          </a:p>
          <a:p>
            <a:pPr lvl="1"/>
            <a:endParaRPr lang="en-US" altLang="en-US" sz="1500" dirty="0">
              <a:ea typeface="ＭＳ Ｐゴシック" panose="020B0600070205080204" pitchFamily="34" charset="-128"/>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a:xfrm>
            <a:off x="1628775" y="40481"/>
            <a:ext cx="6372225" cy="457200"/>
          </a:xfrm>
        </p:spPr>
        <p:txBody>
          <a:bodyPr/>
          <a:lstStyle/>
          <a:p>
            <a:pPr>
              <a:defRPr/>
            </a:pPr>
            <a:r>
              <a:rPr lang="en-US" altLang="en-US" dirty="0">
                <a:effectLst>
                  <a:outerShdw blurRad="38100" dist="38100" dir="2700000" algn="tl">
                    <a:srgbClr val="C0C0C0"/>
                  </a:outerShdw>
                </a:effectLst>
              </a:rPr>
              <a:t>Non-binary Relationship Sets</a:t>
            </a:r>
          </a:p>
        </p:txBody>
      </p:sp>
      <p:sp>
        <p:nvSpPr>
          <p:cNvPr id="23555" name="Rectangle 3"/>
          <p:cNvSpPr>
            <a:spLocks noGrp="1" noChangeArrowheads="1"/>
          </p:cNvSpPr>
          <p:nvPr>
            <p:ph type="body" idx="1"/>
          </p:nvPr>
        </p:nvSpPr>
        <p:spPr>
          <a:xfrm>
            <a:off x="1728926" y="888207"/>
            <a:ext cx="5726097" cy="1260634"/>
          </a:xfrm>
        </p:spPr>
        <p:txBody>
          <a:bodyPr/>
          <a:lstStyle/>
          <a:p>
            <a:r>
              <a:rPr lang="en-US" altLang="en-US" dirty="0"/>
              <a:t>Most relationship sets are binary</a:t>
            </a:r>
          </a:p>
          <a:p>
            <a:r>
              <a:rPr lang="en-US" altLang="en-US" dirty="0"/>
              <a:t>There are  occasions when it is more convenient to represent relationships as non-binary.</a:t>
            </a:r>
          </a:p>
          <a:p>
            <a:r>
              <a:rPr lang="en-US" altLang="en-US" dirty="0"/>
              <a:t>E-R Diagram with a Ternary Relationship</a:t>
            </a:r>
          </a:p>
          <a:p>
            <a:endParaRPr lang="en-US" altLang="en-US" dirty="0"/>
          </a:p>
          <a:p>
            <a:endParaRPr lang="en-US" altLang="en-US" dirty="0"/>
          </a:p>
        </p:txBody>
      </p:sp>
      <p:pic>
        <p:nvPicPr>
          <p:cNvPr id="2355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65" y="2066544"/>
            <a:ext cx="3823619" cy="14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Mapping Cardinality Constraints</a:t>
            </a:r>
          </a:p>
        </p:txBody>
      </p:sp>
      <p:sp>
        <p:nvSpPr>
          <p:cNvPr id="27651" name="Rectangle 3"/>
          <p:cNvSpPr>
            <a:spLocks noGrp="1" noChangeArrowheads="1"/>
          </p:cNvSpPr>
          <p:nvPr>
            <p:ph type="body" idx="1"/>
          </p:nvPr>
        </p:nvSpPr>
        <p:spPr>
          <a:xfrm>
            <a:off x="1719262" y="820341"/>
            <a:ext cx="5709128" cy="3086100"/>
          </a:xfrm>
        </p:spPr>
        <p:txBody>
          <a:bodyPr/>
          <a:lstStyle/>
          <a:p>
            <a:r>
              <a:rPr lang="en-US" altLang="en-US" dirty="0"/>
              <a:t>Express the number of entities to which another entity can be associated via a relationship set.</a:t>
            </a:r>
          </a:p>
          <a:p>
            <a:r>
              <a:rPr lang="en-US" altLang="en-US" dirty="0"/>
              <a:t>Most useful in describing binary relationship sets.</a:t>
            </a:r>
          </a:p>
          <a:p>
            <a:r>
              <a:rPr lang="en-US" altLang="en-US" dirty="0"/>
              <a:t>For a binary relationship set the mapping cardinality must be one of the following types:</a:t>
            </a:r>
          </a:p>
          <a:p>
            <a:pPr lvl="1"/>
            <a:r>
              <a:rPr lang="en-US" altLang="en-US" dirty="0">
                <a:ea typeface="ＭＳ Ｐゴシック" panose="020B0600070205080204" pitchFamily="34" charset="-128"/>
              </a:rPr>
              <a:t>One to one</a:t>
            </a:r>
          </a:p>
          <a:p>
            <a:pPr lvl="1"/>
            <a:r>
              <a:rPr lang="en-US" altLang="en-US" dirty="0">
                <a:ea typeface="ＭＳ Ｐゴシック" panose="020B0600070205080204" pitchFamily="34" charset="-128"/>
              </a:rPr>
              <a:t>One to many</a:t>
            </a:r>
          </a:p>
          <a:p>
            <a:pPr lvl="1"/>
            <a:r>
              <a:rPr lang="en-US" altLang="en-US" dirty="0">
                <a:ea typeface="ＭＳ Ｐゴシック" panose="020B0600070205080204" pitchFamily="34" charset="-128"/>
              </a:rPr>
              <a:t>Many to one</a:t>
            </a:r>
          </a:p>
          <a:p>
            <a:pPr lvl="1"/>
            <a:r>
              <a:rPr lang="en-US" altLang="en-US" dirty="0">
                <a:ea typeface="ＭＳ Ｐゴシック" panose="020B0600070205080204" pitchFamily="34" charset="-128"/>
              </a:rPr>
              <a:t>Many to many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4763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28C774-A20D-E5F5-C13C-4281A4ECC0A4}"/>
              </a:ext>
            </a:extLst>
          </p:cNvPr>
          <p:cNvSpPr>
            <a:spLocks noGrp="1"/>
          </p:cNvSpPr>
          <p:nvPr>
            <p:ph idx="1"/>
          </p:nvPr>
        </p:nvSpPr>
        <p:spPr/>
        <p:txBody>
          <a:bodyPr/>
          <a:lstStyle/>
          <a:p>
            <a:r>
              <a:rPr lang="en-US" dirty="0"/>
              <a:t>Relation A, Relation B, p(a, b) {a.c1 &gt;= 23*b.c11 and a.c3-b.c5 = 0}</a:t>
            </a:r>
          </a:p>
          <a:p>
            <a:r>
              <a:rPr lang="en-US" dirty="0"/>
              <a:t>Result = []</a:t>
            </a:r>
          </a:p>
          <a:p>
            <a:r>
              <a:rPr lang="en-US" dirty="0"/>
              <a:t>For a in A:</a:t>
            </a:r>
          </a:p>
          <a:p>
            <a:pPr lvl="1"/>
            <a:r>
              <a:rPr lang="en-US" dirty="0"/>
              <a:t>Matched = False</a:t>
            </a:r>
          </a:p>
          <a:p>
            <a:pPr lvl="1"/>
            <a:r>
              <a:rPr lang="en-US" dirty="0"/>
              <a:t>For b in B:</a:t>
            </a:r>
          </a:p>
          <a:p>
            <a:pPr lvl="2"/>
            <a:r>
              <a:rPr lang="en-US" dirty="0"/>
              <a:t>If p(</a:t>
            </a:r>
            <a:r>
              <a:rPr lang="en-US" dirty="0" err="1"/>
              <a:t>a,b</a:t>
            </a:r>
            <a:r>
              <a:rPr lang="en-US" dirty="0"/>
              <a:t>):</a:t>
            </a:r>
          </a:p>
          <a:p>
            <a:pPr lvl="3"/>
            <a:r>
              <a:rPr lang="en-US" dirty="0" err="1"/>
              <a:t>Result.append</a:t>
            </a:r>
            <a:r>
              <a:rPr lang="en-US" dirty="0"/>
              <a:t>([</a:t>
            </a:r>
            <a:r>
              <a:rPr lang="en-US" dirty="0" err="1"/>
              <a:t>a,b</a:t>
            </a:r>
            <a:r>
              <a:rPr lang="en-US" dirty="0"/>
              <a:t>])</a:t>
            </a:r>
          </a:p>
          <a:p>
            <a:pPr lvl="3"/>
            <a:r>
              <a:rPr lang="en-US" dirty="0"/>
              <a:t>Matched = True</a:t>
            </a:r>
          </a:p>
          <a:p>
            <a:pPr lvl="1"/>
            <a:r>
              <a:rPr lang="en-US" dirty="0"/>
              <a:t>If not matched and </a:t>
            </a:r>
            <a:r>
              <a:rPr lang="en-US" dirty="0" err="1"/>
              <a:t>join_type</a:t>
            </a:r>
            <a:r>
              <a:rPr lang="en-US" dirty="0"/>
              <a:t> = Left:</a:t>
            </a:r>
          </a:p>
          <a:p>
            <a:pPr lvl="2"/>
            <a:r>
              <a:rPr lang="en-US" dirty="0" err="1"/>
              <a:t>Tmp</a:t>
            </a:r>
            <a:r>
              <a:rPr lang="en-US" dirty="0"/>
              <a:t> = [a, NULL]</a:t>
            </a:r>
          </a:p>
          <a:p>
            <a:pPr lvl="2"/>
            <a:r>
              <a:rPr lang="en-US" dirty="0" err="1"/>
              <a:t>Result.append</a:t>
            </a:r>
            <a:r>
              <a:rPr lang="en-US" dirty="0"/>
              <a:t>(</a:t>
            </a:r>
            <a:r>
              <a:rPr lang="en-US" dirty="0" err="1"/>
              <a:t>tmp</a:t>
            </a:r>
            <a:r>
              <a:rPr lang="en-US" dirty="0"/>
              <a:t>)</a:t>
            </a:r>
          </a:p>
        </p:txBody>
      </p:sp>
      <p:sp>
        <p:nvSpPr>
          <p:cNvPr id="3" name="Title 2">
            <a:extLst>
              <a:ext uri="{FF2B5EF4-FFF2-40B4-BE49-F238E27FC236}">
                <a16:creationId xmlns:a16="http://schemas.microsoft.com/office/drawing/2014/main" id="{2D35E20C-3658-6A5D-FE9E-2C18D0A749B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865061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4631550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6"/>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8173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24259A-47D9-64C4-3A28-0BE5C2409BE6}"/>
              </a:ext>
            </a:extLst>
          </p:cNvPr>
          <p:cNvSpPr>
            <a:spLocks noGrp="1"/>
          </p:cNvSpPr>
          <p:nvPr>
            <p:ph type="title"/>
          </p:nvPr>
        </p:nvSpPr>
        <p:spPr/>
        <p:txBody>
          <a:bodyPr/>
          <a:lstStyle/>
          <a:p>
            <a:r>
              <a:rPr lang="en-US" dirty="0"/>
              <a:t>Inheritance/Specialization</a:t>
            </a:r>
          </a:p>
        </p:txBody>
      </p:sp>
      <p:pic>
        <p:nvPicPr>
          <p:cNvPr id="4" name="Picture 3">
            <a:extLst>
              <a:ext uri="{FF2B5EF4-FFF2-40B4-BE49-F238E27FC236}">
                <a16:creationId xmlns:a16="http://schemas.microsoft.com/office/drawing/2014/main" id="{B577F1FA-7884-18EE-6B4B-14EEDF375B11}"/>
              </a:ext>
            </a:extLst>
          </p:cNvPr>
          <p:cNvPicPr>
            <a:picLocks noChangeAspect="1"/>
          </p:cNvPicPr>
          <p:nvPr/>
        </p:nvPicPr>
        <p:blipFill>
          <a:blip r:embed="rId2"/>
          <a:stretch>
            <a:fillRect/>
          </a:stretch>
        </p:blipFill>
        <p:spPr>
          <a:xfrm>
            <a:off x="0" y="1013960"/>
            <a:ext cx="4064181" cy="3371538"/>
          </a:xfrm>
          <a:prstGeom prst="rect">
            <a:avLst/>
          </a:prstGeom>
        </p:spPr>
      </p:pic>
      <p:pic>
        <p:nvPicPr>
          <p:cNvPr id="5" name="Picture 4">
            <a:extLst>
              <a:ext uri="{FF2B5EF4-FFF2-40B4-BE49-F238E27FC236}">
                <a16:creationId xmlns:a16="http://schemas.microsoft.com/office/drawing/2014/main" id="{9E3CF1C2-568E-6FDF-251C-840928CFEAC0}"/>
              </a:ext>
            </a:extLst>
          </p:cNvPr>
          <p:cNvPicPr>
            <a:picLocks noChangeAspect="1"/>
          </p:cNvPicPr>
          <p:nvPr/>
        </p:nvPicPr>
        <p:blipFill>
          <a:blip r:embed="rId3"/>
          <a:stretch>
            <a:fillRect/>
          </a:stretch>
        </p:blipFill>
        <p:spPr>
          <a:xfrm>
            <a:off x="3119718" y="616419"/>
            <a:ext cx="5969674" cy="1150489"/>
          </a:xfrm>
          <a:prstGeom prst="rect">
            <a:avLst/>
          </a:prstGeom>
        </p:spPr>
      </p:pic>
      <p:pic>
        <p:nvPicPr>
          <p:cNvPr id="6" name="Picture 5">
            <a:extLst>
              <a:ext uri="{FF2B5EF4-FFF2-40B4-BE49-F238E27FC236}">
                <a16:creationId xmlns:a16="http://schemas.microsoft.com/office/drawing/2014/main" id="{FE8BA0DB-E7F1-8E91-BB0E-9D35B9AC9207}"/>
              </a:ext>
            </a:extLst>
          </p:cNvPr>
          <p:cNvPicPr>
            <a:picLocks noChangeAspect="1"/>
          </p:cNvPicPr>
          <p:nvPr/>
        </p:nvPicPr>
        <p:blipFill>
          <a:blip r:embed="rId4"/>
          <a:stretch>
            <a:fillRect/>
          </a:stretch>
        </p:blipFill>
        <p:spPr>
          <a:xfrm>
            <a:off x="3965555" y="2008993"/>
            <a:ext cx="5123837" cy="2412812"/>
          </a:xfrm>
          <a:prstGeom prst="rect">
            <a:avLst/>
          </a:prstGeom>
        </p:spPr>
      </p:pic>
      <p:sp>
        <p:nvSpPr>
          <p:cNvPr id="7" name="Rectangle 6">
            <a:extLst>
              <a:ext uri="{FF2B5EF4-FFF2-40B4-BE49-F238E27FC236}">
                <a16:creationId xmlns:a16="http://schemas.microsoft.com/office/drawing/2014/main" id="{D63B968D-EDA5-8746-0831-A93518837178}"/>
              </a:ext>
            </a:extLst>
          </p:cNvPr>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8" name="TextBox 7">
            <a:extLst>
              <a:ext uri="{FF2B5EF4-FFF2-40B4-BE49-F238E27FC236}">
                <a16:creationId xmlns:a16="http://schemas.microsoft.com/office/drawing/2014/main" id="{A88F3EE1-6652-BAAE-E3D4-997F82BAEBD7}"/>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24478020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664CA-12B5-D928-5DB6-CC498EC22CA6}"/>
              </a:ext>
            </a:extLst>
          </p:cNvPr>
          <p:cNvSpPr>
            <a:spLocks noGrp="1"/>
          </p:cNvSpPr>
          <p:nvPr>
            <p:ph type="title"/>
          </p:nvPr>
        </p:nvSpPr>
        <p:spPr/>
        <p:txBody>
          <a:bodyPr/>
          <a:lstStyle/>
          <a:p>
            <a:r>
              <a:rPr lang="en-US" dirty="0"/>
              <a:t>Specialization</a:t>
            </a:r>
          </a:p>
        </p:txBody>
      </p:sp>
      <p:pic>
        <p:nvPicPr>
          <p:cNvPr id="4" name="Picture 3">
            <a:extLst>
              <a:ext uri="{FF2B5EF4-FFF2-40B4-BE49-F238E27FC236}">
                <a16:creationId xmlns:a16="http://schemas.microsoft.com/office/drawing/2014/main" id="{596E5B74-5E9B-9FDF-4009-9439265D004C}"/>
              </a:ext>
            </a:extLst>
          </p:cNvPr>
          <p:cNvPicPr>
            <a:picLocks noChangeAspect="1"/>
          </p:cNvPicPr>
          <p:nvPr/>
        </p:nvPicPr>
        <p:blipFill>
          <a:blip r:embed="rId2"/>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7052329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7E4259-910D-64D3-CA34-E2D7E580E673}"/>
              </a:ext>
            </a:extLst>
          </p:cNvPr>
          <p:cNvSpPr>
            <a:spLocks noGrp="1"/>
          </p:cNvSpPr>
          <p:nvPr>
            <p:ph type="title"/>
          </p:nvPr>
        </p:nvSpPr>
        <p:spPr/>
        <p:txBody>
          <a:bodyPr/>
          <a:lstStyle/>
          <a:p>
            <a:r>
              <a:rPr lang="en-US" dirty="0"/>
              <a:t>One Table</a:t>
            </a:r>
          </a:p>
        </p:txBody>
      </p:sp>
      <p:pic>
        <p:nvPicPr>
          <p:cNvPr id="4" name="Picture 3">
            <a:extLst>
              <a:ext uri="{FF2B5EF4-FFF2-40B4-BE49-F238E27FC236}">
                <a16:creationId xmlns:a16="http://schemas.microsoft.com/office/drawing/2014/main" id="{12ED1250-9DC2-31DD-0E68-3A2AA22622C3}"/>
              </a:ext>
            </a:extLst>
          </p:cNvPr>
          <p:cNvPicPr>
            <a:picLocks noChangeAspect="1"/>
          </p:cNvPicPr>
          <p:nvPr/>
        </p:nvPicPr>
        <p:blipFill>
          <a:blip r:embed="rId2"/>
          <a:stretch>
            <a:fillRect/>
          </a:stretch>
        </p:blipFill>
        <p:spPr>
          <a:xfrm>
            <a:off x="2192178" y="618297"/>
            <a:ext cx="4845211" cy="4077528"/>
          </a:xfrm>
          <a:prstGeom prst="rect">
            <a:avLst/>
          </a:prstGeom>
        </p:spPr>
      </p:pic>
      <p:sp>
        <p:nvSpPr>
          <p:cNvPr id="5" name="TextBox 4">
            <a:extLst>
              <a:ext uri="{FF2B5EF4-FFF2-40B4-BE49-F238E27FC236}">
                <a16:creationId xmlns:a16="http://schemas.microsoft.com/office/drawing/2014/main" id="{4716A98E-A79E-3635-E846-D031E0963E86}"/>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98EC049B-D94E-8F3F-256D-3AC48EE539CB}"/>
              </a:ext>
            </a:extLst>
          </p:cNvPr>
          <p:cNvCxnSpPr>
            <a:cxnSpLocks/>
            <a:stCxn id="5"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0D8B631-61F6-0B78-5746-2087336EF436}"/>
              </a:ext>
            </a:extLst>
          </p:cNvPr>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cxnSp>
        <p:nvCxnSpPr>
          <p:cNvPr id="8" name="Straight Arrow Connector 7">
            <a:extLst>
              <a:ext uri="{FF2B5EF4-FFF2-40B4-BE49-F238E27FC236}">
                <a16:creationId xmlns:a16="http://schemas.microsoft.com/office/drawing/2014/main" id="{7812D399-CDD8-6324-5EC8-C70F18B89986}"/>
              </a:ext>
            </a:extLst>
          </p:cNvPr>
          <p:cNvCxnSpPr>
            <a:cxnSpLocks/>
            <a:stCxn id="7"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6245673-332F-DBD3-0B59-CCA67D066C61}"/>
              </a:ext>
            </a:extLst>
          </p:cNvPr>
          <p:cNvCxnSpPr>
            <a:cxnSpLocks/>
            <a:stCxn id="7"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5654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A1ADC-21C8-4527-B167-22B7A2FF2EE5}"/>
              </a:ext>
            </a:extLst>
          </p:cNvPr>
          <p:cNvSpPr>
            <a:spLocks noGrp="1"/>
          </p:cNvSpPr>
          <p:nvPr>
            <p:ph type="title"/>
          </p:nvPr>
        </p:nvSpPr>
        <p:spPr/>
        <p:txBody>
          <a:bodyPr/>
          <a:lstStyle/>
          <a:p>
            <a:r>
              <a:rPr lang="en-US" dirty="0"/>
              <a:t>Two Table</a:t>
            </a:r>
          </a:p>
        </p:txBody>
      </p:sp>
      <p:pic>
        <p:nvPicPr>
          <p:cNvPr id="4" name="Picture 3">
            <a:extLst>
              <a:ext uri="{FF2B5EF4-FFF2-40B4-BE49-F238E27FC236}">
                <a16:creationId xmlns:a16="http://schemas.microsoft.com/office/drawing/2014/main" id="{BC8F3FB5-5122-2251-764C-FAA8732C8249}"/>
              </a:ext>
            </a:extLst>
          </p:cNvPr>
          <p:cNvPicPr>
            <a:picLocks noChangeAspect="1"/>
          </p:cNvPicPr>
          <p:nvPr/>
        </p:nvPicPr>
        <p:blipFill>
          <a:blip r:embed="rId2"/>
          <a:stretch>
            <a:fillRect/>
          </a:stretch>
        </p:blipFill>
        <p:spPr>
          <a:xfrm>
            <a:off x="2165779" y="638350"/>
            <a:ext cx="4598092" cy="4057475"/>
          </a:xfrm>
          <a:prstGeom prst="rect">
            <a:avLst/>
          </a:prstGeom>
        </p:spPr>
      </p:pic>
      <p:sp>
        <p:nvSpPr>
          <p:cNvPr id="5" name="TextBox 4">
            <a:extLst>
              <a:ext uri="{FF2B5EF4-FFF2-40B4-BE49-F238E27FC236}">
                <a16:creationId xmlns:a16="http://schemas.microsoft.com/office/drawing/2014/main" id="{297F5AAE-6EE9-22C6-F334-4C8F2FF2B3BC}"/>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1F7D8983-B2E3-6C38-30F8-932FE726370D}"/>
              </a:ext>
            </a:extLst>
          </p:cNvPr>
          <p:cNvCxnSpPr>
            <a:stCxn id="5"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C73984F-FD9B-1CA8-9602-D9019B316CEC}"/>
              </a:ext>
            </a:extLst>
          </p:cNvPr>
          <p:cNvCxnSpPr>
            <a:cxnSpLocks/>
            <a:stCxn id="5"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DF1EDDD-0CE4-87CF-5DE9-3DEA3790CF0C}"/>
              </a:ext>
            </a:extLst>
          </p:cNvPr>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a:t>
            </a:r>
          </a:p>
        </p:txBody>
      </p:sp>
      <p:cxnSp>
        <p:nvCxnSpPr>
          <p:cNvPr id="9" name="Straight Arrow Connector 8">
            <a:extLst>
              <a:ext uri="{FF2B5EF4-FFF2-40B4-BE49-F238E27FC236}">
                <a16:creationId xmlns:a16="http://schemas.microsoft.com/office/drawing/2014/main" id="{8FFD08A4-100A-E1FE-F486-64BD4756390B}"/>
              </a:ext>
            </a:extLst>
          </p:cNvPr>
          <p:cNvCxnSpPr>
            <a:cxnSpLocks/>
            <a:stCxn id="8"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512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71BF99-4A0B-D8F6-CCDF-2503D7A0F285}"/>
              </a:ext>
            </a:extLst>
          </p:cNvPr>
          <p:cNvSpPr>
            <a:spLocks noGrp="1"/>
          </p:cNvSpPr>
          <p:nvPr>
            <p:ph type="title"/>
          </p:nvPr>
        </p:nvSpPr>
        <p:spPr/>
        <p:txBody>
          <a:bodyPr/>
          <a:lstStyle/>
          <a:p>
            <a:r>
              <a:rPr lang="en-US" dirty="0"/>
              <a:t>Three Table</a:t>
            </a:r>
          </a:p>
        </p:txBody>
      </p:sp>
      <p:pic>
        <p:nvPicPr>
          <p:cNvPr id="4" name="Picture 3">
            <a:extLst>
              <a:ext uri="{FF2B5EF4-FFF2-40B4-BE49-F238E27FC236}">
                <a16:creationId xmlns:a16="http://schemas.microsoft.com/office/drawing/2014/main" id="{22050AF3-0E9F-099E-B7F1-B79E0C3BC3A3}"/>
              </a:ext>
            </a:extLst>
          </p:cNvPr>
          <p:cNvPicPr>
            <a:picLocks noChangeAspect="1"/>
          </p:cNvPicPr>
          <p:nvPr/>
        </p:nvPicPr>
        <p:blipFill>
          <a:blip r:embed="rId2"/>
          <a:stretch>
            <a:fillRect/>
          </a:stretch>
        </p:blipFill>
        <p:spPr>
          <a:xfrm>
            <a:off x="533400" y="666750"/>
            <a:ext cx="6324600" cy="3972476"/>
          </a:xfrm>
          <a:prstGeom prst="rect">
            <a:avLst/>
          </a:prstGeom>
        </p:spPr>
      </p:pic>
    </p:spTree>
    <p:extLst>
      <p:ext uri="{BB962C8B-B14F-4D97-AF65-F5344CB8AC3E}">
        <p14:creationId xmlns:p14="http://schemas.microsoft.com/office/powerpoint/2010/main" val="23757719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87</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1736036" y="117475"/>
            <a:ext cx="6135756" cy="4563518"/>
          </a:xfrm>
          <a:prstGeom prst="rect">
            <a:avLst/>
          </a:prstGeom>
        </p:spPr>
      </p:pic>
    </p:spTree>
    <p:extLst>
      <p:ext uri="{BB962C8B-B14F-4D97-AF65-F5344CB8AC3E}">
        <p14:creationId xmlns:p14="http://schemas.microsoft.com/office/powerpoint/2010/main" val="5210285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ＭＳ Ｐゴシック" panose="020B0600070205080204" pitchFamily="34" charset="-128"/>
                <a:cs typeface="+mn-cs"/>
              </a:rPr>
              <a:t>*</a:t>
            </a:r>
            <a:r>
              <a:rPr kumimoji="0" lang="en-US" altLang="en-US" sz="1350"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Generalization can use merged or separate arrows independent</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of disjoint/overlapping</a:t>
            </a:r>
            <a:endParaRPr kumimoji="0" lang="en-US" altLang="en-US" sz="1275"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44470" y="1675756"/>
            <a:ext cx="2447080"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 use this approach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Crow’s Foot Notation</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164128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4EA8A-A940-C1D1-5581-F3F99124E88B}"/>
              </a:ext>
            </a:extLst>
          </p:cNvPr>
          <p:cNvSpPr>
            <a:spLocks noGrp="1"/>
          </p:cNvSpPr>
          <p:nvPr>
            <p:ph type="title"/>
          </p:nvPr>
        </p:nvSpPr>
        <p:spPr/>
        <p:txBody>
          <a:bodyPr/>
          <a:lstStyle/>
          <a:p>
            <a:r>
              <a:rPr lang="en-US" dirty="0"/>
              <a:t>Group By, Order By</a:t>
            </a:r>
          </a:p>
        </p:txBody>
      </p:sp>
      <p:sp>
        <p:nvSpPr>
          <p:cNvPr id="5" name="TextBox 4">
            <a:extLst>
              <a:ext uri="{FF2B5EF4-FFF2-40B4-BE49-F238E27FC236}">
                <a16:creationId xmlns:a16="http://schemas.microsoft.com/office/drawing/2014/main" id="{9AAAA177-7003-D169-3FA8-9A3451B45AE7}"/>
              </a:ext>
            </a:extLst>
          </p:cNvPr>
          <p:cNvSpPr txBox="1"/>
          <p:nvPr/>
        </p:nvSpPr>
        <p:spPr>
          <a:xfrm>
            <a:off x="127444" y="2533723"/>
            <a:ext cx="6422136" cy="369332"/>
          </a:xfrm>
          <a:prstGeom prst="rect">
            <a:avLst/>
          </a:prstGeom>
          <a:noFill/>
        </p:spPr>
        <p:txBody>
          <a:bodyPr wrap="square">
            <a:spAutoFit/>
          </a:bodyPr>
          <a:lstStyle/>
          <a:p>
            <a:r>
              <a:rPr lang="en-US" dirty="0" err="1"/>
              <a:t>τ</a:t>
            </a:r>
            <a:r>
              <a:rPr lang="en-US" dirty="0"/>
              <a:t> </a:t>
            </a:r>
            <a:r>
              <a:rPr lang="en-US" dirty="0" err="1"/>
              <a:t>total_seats</a:t>
            </a:r>
            <a:r>
              <a:rPr lang="en-US" dirty="0"/>
              <a:t> (</a:t>
            </a:r>
            <a:r>
              <a:rPr lang="en-US" dirty="0" err="1"/>
              <a:t>γ</a:t>
            </a:r>
            <a:r>
              <a:rPr lang="en-US" dirty="0"/>
              <a:t> building; sum(capacity)→</a:t>
            </a:r>
            <a:r>
              <a:rPr lang="en-US" dirty="0" err="1"/>
              <a:t>total_seats</a:t>
            </a:r>
            <a:r>
              <a:rPr lang="en-US" dirty="0"/>
              <a:t> (classroom))</a:t>
            </a:r>
          </a:p>
        </p:txBody>
      </p:sp>
      <p:pic>
        <p:nvPicPr>
          <p:cNvPr id="6" name="Picture 5">
            <a:extLst>
              <a:ext uri="{FF2B5EF4-FFF2-40B4-BE49-F238E27FC236}">
                <a16:creationId xmlns:a16="http://schemas.microsoft.com/office/drawing/2014/main" id="{52F82CCA-8264-F3BE-ED79-5CC287182161}"/>
              </a:ext>
            </a:extLst>
          </p:cNvPr>
          <p:cNvPicPr>
            <a:picLocks noChangeAspect="1"/>
          </p:cNvPicPr>
          <p:nvPr/>
        </p:nvPicPr>
        <p:blipFill>
          <a:blip r:embed="rId2"/>
          <a:stretch>
            <a:fillRect/>
          </a:stretch>
        </p:blipFill>
        <p:spPr>
          <a:xfrm>
            <a:off x="1676400" y="2911437"/>
            <a:ext cx="3171825" cy="1564523"/>
          </a:xfrm>
          <a:prstGeom prst="rect">
            <a:avLst/>
          </a:prstGeom>
        </p:spPr>
      </p:pic>
      <p:sp>
        <p:nvSpPr>
          <p:cNvPr id="8" name="TextBox 7">
            <a:extLst>
              <a:ext uri="{FF2B5EF4-FFF2-40B4-BE49-F238E27FC236}">
                <a16:creationId xmlns:a16="http://schemas.microsoft.com/office/drawing/2014/main" id="{4C932D12-5F1E-675A-F39D-61C018BA0999}"/>
              </a:ext>
            </a:extLst>
          </p:cNvPr>
          <p:cNvSpPr txBox="1"/>
          <p:nvPr/>
        </p:nvSpPr>
        <p:spPr>
          <a:xfrm>
            <a:off x="2780716" y="461845"/>
            <a:ext cx="1164336" cy="369332"/>
          </a:xfrm>
          <a:prstGeom prst="rect">
            <a:avLst/>
          </a:prstGeom>
          <a:noFill/>
        </p:spPr>
        <p:txBody>
          <a:bodyPr wrap="square">
            <a:spAutoFit/>
          </a:bodyPr>
          <a:lstStyle/>
          <a:p>
            <a:r>
              <a:rPr lang="en-US" dirty="0"/>
              <a:t>classroom</a:t>
            </a:r>
          </a:p>
        </p:txBody>
      </p:sp>
      <p:pic>
        <p:nvPicPr>
          <p:cNvPr id="9" name="Picture 8">
            <a:extLst>
              <a:ext uri="{FF2B5EF4-FFF2-40B4-BE49-F238E27FC236}">
                <a16:creationId xmlns:a16="http://schemas.microsoft.com/office/drawing/2014/main" id="{05ADD723-61DA-467E-4997-FBE9736087D9}"/>
              </a:ext>
            </a:extLst>
          </p:cNvPr>
          <p:cNvPicPr>
            <a:picLocks noChangeAspect="1"/>
          </p:cNvPicPr>
          <p:nvPr/>
        </p:nvPicPr>
        <p:blipFill>
          <a:blip r:embed="rId3"/>
          <a:stretch>
            <a:fillRect/>
          </a:stretch>
        </p:blipFill>
        <p:spPr>
          <a:xfrm>
            <a:off x="1882775" y="831177"/>
            <a:ext cx="3092450" cy="1649660"/>
          </a:xfrm>
          <a:prstGeom prst="rect">
            <a:avLst/>
          </a:prstGeom>
        </p:spPr>
      </p:pic>
      <p:sp>
        <p:nvSpPr>
          <p:cNvPr id="10" name="TextBox 9">
            <a:extLst>
              <a:ext uri="{FF2B5EF4-FFF2-40B4-BE49-F238E27FC236}">
                <a16:creationId xmlns:a16="http://schemas.microsoft.com/office/drawing/2014/main" id="{CE806669-D05E-03B3-C232-1B7CFCAE9024}"/>
              </a:ext>
            </a:extLst>
          </p:cNvPr>
          <p:cNvSpPr txBox="1"/>
          <p:nvPr/>
        </p:nvSpPr>
        <p:spPr>
          <a:xfrm>
            <a:off x="5510040" y="666750"/>
            <a:ext cx="3502369" cy="1200329"/>
          </a:xfrm>
          <a:prstGeom prst="rect">
            <a:avLst/>
          </a:prstGeom>
          <a:noFill/>
        </p:spPr>
        <p:txBody>
          <a:bodyPr wrap="none" rtlCol="0">
            <a:spAutoFit/>
          </a:bodyPr>
          <a:lstStyle/>
          <a:p>
            <a:pPr marL="285750" indent="-285750">
              <a:buFont typeface="Arial" panose="020B0604020202020204" pitchFamily="34" charset="0"/>
              <a:buChar char="•"/>
            </a:pPr>
            <a:r>
              <a:rPr lang="en-US" dirty="0"/>
              <a:t>These are very simple examples.</a:t>
            </a:r>
          </a:p>
          <a:p>
            <a:pPr marL="285750" indent="-285750">
              <a:buFont typeface="Arial" panose="020B0604020202020204" pitchFamily="34" charset="0"/>
              <a:buChar char="•"/>
            </a:pPr>
            <a:r>
              <a:rPr lang="en-US" dirty="0"/>
              <a:t>We can apply them to relations</a:t>
            </a:r>
            <a:br>
              <a:rPr lang="en-US" dirty="0"/>
            </a:br>
            <a:r>
              <a:rPr lang="en-US" dirty="0"/>
              <a:t>created by operations on other</a:t>
            </a:r>
            <a:br>
              <a:rPr lang="en-US" dirty="0"/>
            </a:br>
            <a:r>
              <a:rPr lang="en-US" dirty="0"/>
              <a:t>tables.</a:t>
            </a:r>
          </a:p>
        </p:txBody>
      </p:sp>
    </p:spTree>
    <p:extLst>
      <p:ext uri="{BB962C8B-B14F-4D97-AF65-F5344CB8AC3E}">
        <p14:creationId xmlns:p14="http://schemas.microsoft.com/office/powerpoint/2010/main" val="21503927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65696</TotalTime>
  <Words>5492</Words>
  <Application>Microsoft Macintosh PowerPoint</Application>
  <PresentationFormat>On-screen Show (16:9)</PresentationFormat>
  <Paragraphs>623</Paragraphs>
  <Slides>88</Slides>
  <Notes>42</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88</vt:i4>
      </vt:variant>
    </vt:vector>
  </HeadingPairs>
  <TitlesOfParts>
    <vt:vector size="107" baseType="lpstr">
      <vt:lpstr>Arial</vt:lpstr>
      <vt:lpstr>Calibri</vt:lpstr>
      <vt:lpstr>Calibri Light</vt:lpstr>
      <vt:lpstr>Courier New</vt:lpstr>
      <vt:lpstr>Helvetica</vt:lpstr>
      <vt:lpstr>Monotype Sorts</vt:lpstr>
      <vt:lpstr>Museo For Dell</vt:lpstr>
      <vt:lpstr>Museo Sans For Dell</vt:lpstr>
      <vt:lpstr>source-serif-pro</vt:lpstr>
      <vt:lpstr>Times New Roman</vt:lpstr>
      <vt:lpstr>Webdings</vt:lpstr>
      <vt:lpstr>Wingdings</vt:lpstr>
      <vt:lpstr>Office Theme</vt:lpstr>
      <vt:lpstr>4_db-5-grey</vt:lpstr>
      <vt:lpstr>6_db-5-grey</vt:lpstr>
      <vt:lpstr>7_db-5-grey</vt:lpstr>
      <vt:lpstr>5_db-5-grey</vt:lpstr>
      <vt:lpstr>2_Office Theme</vt:lpstr>
      <vt:lpstr>2_db-5-grey</vt:lpstr>
      <vt:lpstr>PowerPoint Presentation</vt:lpstr>
      <vt:lpstr>PowerPoint Presentation</vt:lpstr>
      <vt:lpstr>Contents</vt:lpstr>
      <vt:lpstr>PowerPoint Presentation</vt:lpstr>
      <vt:lpstr>What are all those other Symbols?</vt:lpstr>
      <vt:lpstr>Anti – Join</vt:lpstr>
      <vt:lpstr>PowerPoint Presentation</vt:lpstr>
      <vt:lpstr>PowerPoint Presentation</vt:lpstr>
      <vt:lpstr>Group By, Order By</vt:lpstr>
      <vt:lpstr>Semi-Join</vt:lpstr>
      <vt:lpstr>Division</vt:lpstr>
      <vt:lpstr>Division</vt:lpstr>
      <vt:lpstr>PowerPoint Presentation</vt:lpstr>
      <vt:lpstr>PowerPoint Presentation</vt:lpstr>
      <vt:lpstr>PowerPoint Presentation</vt:lpstr>
      <vt:lpstr>Data Modeling Concepts and REST</vt:lpstr>
      <vt:lpstr>REST (https://www.tutorialspoint.com/restful/restful_introduction.htm)</vt:lpstr>
      <vt:lpstr>REST (https://www.tutorialspoint.com/restful/restful_introduction.htm)</vt:lpstr>
      <vt:lpstr>REST and Resources</vt:lpstr>
      <vt:lpstr>URLs</vt:lpstr>
      <vt:lpstr>Simplistic, Conceptual Mapping (Examples)</vt:lpstr>
      <vt:lpstr>Application Architecture</vt:lpstr>
      <vt:lpstr>Web Application Architecture</vt:lpstr>
      <vt:lpstr>FastAPI (https://fastapi.tiangolo.com/)</vt:lpstr>
      <vt:lpstr>Walkthrough</vt:lpstr>
      <vt:lpstr>PowerPoint Presentation</vt:lpstr>
      <vt:lpstr>Top-Down and Bottom-Up Data Modeling</vt:lpstr>
      <vt:lpstr>Bottom-Up: Game of Thrones and IMDB</vt:lpstr>
      <vt:lpstr>Games of Thrones, IMDB and Data Engineering</vt:lpstr>
      <vt:lpstr>Data Analysis and Visual with Python</vt:lpstr>
      <vt:lpstr>Data Science (IEOR, Finance, …) Require Data Engineering</vt:lpstr>
      <vt:lpstr>Data Cleansing</vt:lpstr>
      <vt:lpstr>Data Sciences Uses Complex Queries</vt:lpstr>
      <vt:lpstr>Switch to Notebook</vt:lpstr>
      <vt:lpstr>PowerPoint Presentation</vt:lpstr>
      <vt:lpstr>Views</vt:lpstr>
      <vt:lpstr>View Definition</vt:lpstr>
      <vt:lpstr>View Definition and Use</vt:lpstr>
      <vt:lpstr>Views Defined Using Other Views</vt:lpstr>
      <vt:lpstr>Views Defined Using Other Views</vt:lpstr>
      <vt:lpstr>View Expansion</vt:lpstr>
      <vt:lpstr>View Expansion (Cont.)</vt:lpstr>
      <vt:lpstr>Materialized Views</vt:lpstr>
      <vt:lpstr>Update of a View</vt:lpstr>
      <vt:lpstr>Some Updates Cannot be Translated Uniquely</vt:lpstr>
      <vt:lpstr>And Some Not at All</vt:lpstr>
      <vt:lpstr>View Updates in SQL </vt:lpstr>
      <vt:lpstr>PowerPoint Presentation</vt:lpstr>
      <vt:lpstr>Codd’s 12 Rules</vt:lpstr>
      <vt:lpstr>Codd’s 12 Rules</vt:lpstr>
      <vt:lpstr>Codd’s 12 Rules</vt:lpstr>
      <vt:lpstr>NULL and Correct Answers</vt:lpstr>
      <vt:lpstr>Metadata and Catalog</vt:lpstr>
      <vt:lpstr>Data Definition Language (DDL)</vt:lpstr>
      <vt:lpstr>Data Dictionary Storage</vt:lpstr>
      <vt:lpstr>Relational Representation of System Metadata</vt:lpstr>
      <vt:lpstr>MySQL Catalog (Information_Schema)</vt:lpstr>
      <vt:lpstr>Examples</vt:lpstr>
      <vt:lpstr>PowerPoint Presentation</vt:lpstr>
      <vt:lpstr>Weak Entity Sets</vt:lpstr>
      <vt:lpstr>Weak Entity Sets (Cont.)</vt:lpstr>
      <vt:lpstr>Weak Entity Sets (Cont.)</vt:lpstr>
      <vt:lpstr>Expressing Weak Entity Sets</vt:lpstr>
      <vt:lpstr>PowerPoint Presentation</vt:lpstr>
      <vt:lpstr>Redundant Attributes</vt:lpstr>
      <vt:lpstr>Design Alternatives</vt:lpstr>
      <vt:lpstr>Complex Attributes</vt:lpstr>
      <vt:lpstr>Composite Attributes</vt:lpstr>
      <vt:lpstr>Example from IMDB</vt:lpstr>
      <vt:lpstr>Relationship Sets (Cont.)</vt:lpstr>
      <vt:lpstr>Relationship Sets with Attributes</vt:lpstr>
      <vt:lpstr>Roles</vt:lpstr>
      <vt:lpstr>Degree of a Relationship Set</vt:lpstr>
      <vt:lpstr>Non-binary Relationship Sets</vt:lpstr>
      <vt:lpstr>Mapping Cardinality Constraints</vt:lpstr>
      <vt:lpstr>Aggregation</vt:lpstr>
      <vt:lpstr>Aggregation (Cont.)</vt:lpstr>
      <vt:lpstr>Aggregation (Cont.)</vt:lpstr>
      <vt:lpstr>Reduction to Relational Schemas</vt:lpstr>
      <vt:lpstr>Specialization</vt:lpstr>
      <vt:lpstr>Specialization Example</vt:lpstr>
      <vt:lpstr>Inheritance/Specialization</vt:lpstr>
      <vt:lpstr>Specialization</vt:lpstr>
      <vt:lpstr>One Table</vt:lpstr>
      <vt:lpstr>Two Table</vt:lpstr>
      <vt:lpstr>Three Table</vt:lpstr>
      <vt:lpstr>PowerPoint Presentation</vt:lpstr>
      <vt:lpstr>ER vs. UML Class Diagrams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606</cp:revision>
  <cp:lastPrinted>2021-09-23T10:10:07Z</cp:lastPrinted>
  <dcterms:created xsi:type="dcterms:W3CDTF">2010-04-12T23:12:02Z</dcterms:created>
  <dcterms:modified xsi:type="dcterms:W3CDTF">2023-02-17T18:11:11Z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